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66" r:id="rId2"/>
    <p:sldId id="1176" r:id="rId3"/>
    <p:sldId id="1182" r:id="rId4"/>
    <p:sldId id="1426" r:id="rId5"/>
    <p:sldId id="1420" r:id="rId6"/>
    <p:sldId id="1422" r:id="rId7"/>
    <p:sldId id="401" r:id="rId8"/>
    <p:sldId id="1431" r:id="rId9"/>
    <p:sldId id="1193" r:id="rId10"/>
    <p:sldId id="1194" r:id="rId11"/>
    <p:sldId id="1515" r:id="rId12"/>
    <p:sldId id="1516" r:id="rId13"/>
    <p:sldId id="1181" r:id="rId14"/>
    <p:sldId id="1401" r:id="rId15"/>
    <p:sldId id="1517" r:id="rId16"/>
    <p:sldId id="1514" r:id="rId17"/>
    <p:sldId id="1435" r:id="rId18"/>
    <p:sldId id="404" r:id="rId19"/>
    <p:sldId id="40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17"/>
    <p:restoredTop sz="94715"/>
  </p:normalViewPr>
  <p:slideViewPr>
    <p:cSldViewPr snapToGrid="0">
      <p:cViewPr varScale="1">
        <p:scale>
          <a:sx n="118" d="100"/>
          <a:sy n="118" d="100"/>
        </p:scale>
        <p:origin x="26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46AD0-D983-5848-B5FC-C38812601C11}" type="datetimeFigureOut">
              <a:rPr lang="en-US" smtClean="0"/>
              <a:t>11/18/25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9534C-287A-0C4B-9BF2-1B9934B4A183}" type="slidenum">
              <a:rPr lang="en-US" smtClean="0"/>
              <a:t>‹#›</a:t>
            </a:fld>
            <a:endParaRPr lang="en-US"/>
          </a:p>
        </p:txBody>
      </p:sp>
    </p:spTree>
    <p:extLst>
      <p:ext uri="{BB962C8B-B14F-4D97-AF65-F5344CB8AC3E}">
        <p14:creationId xmlns:p14="http://schemas.microsoft.com/office/powerpoint/2010/main" val="1300381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ogle.com/search?rlz=1C5CHFA_enSG870SG870&amp;cs=0&amp;sca_esv=ca4c92f34e7bc8c4&amp;q=implicit+%28experiential%29+knowledge&amp;sa=X&amp;ved=2ahUKEwie9-vb5IqQAxX1zDgGHVQID3kQxccNegQIAhAB&amp;mstk=AUtExfAlzUi_uiDZcNuIs8O5_Aor0cRevb8uLFCk3_2GQ_cpivaIPHivf9D7kwdUdiRL2XeGT3lxINWAJ5pEq5QM7agzk-yobubFYSkkpmiJ015_oK0-EckWS-k0kYaYlq-ZV9lg4x0nZlQ2__HhEm6mDPgkXXqMqz7ce5PBcw-sXHlvwsOw9SUizVNq1YthuTIftqCZ&amp;csui=3"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google.com/search?rlz=1C5CHFA_enSG870SG870&amp;cs=0&amp;sca_esv=ca4c92f34e7bc8c4&amp;q=Organizational+Learning&amp;sa=X&amp;ved=2ahUKEwie9-vb5IqQAxX1zDgGHVQID3kQxccNegQIIxAB&amp;mstk=AUtExfAlzUi_uiDZcNuIs8O5_Aor0cRevb8uLFCk3_2GQ_cpivaIPHivf9D7kwdUdiRL2XeGT3lxINWAJ5pEq5QM7agzk-yobubFYSkkpmiJ015_oK0-EckWS-k0kYaYlq-ZV9lg4x0nZlQ2__HhEm6mDPgkXXqMqz7ce5PBcw-sXHlvwsOw9SUizVNq1YthuTIftqCZ&amp;csui=3" TargetMode="External"/><Relationship Id="rId4" Type="http://schemas.openxmlformats.org/officeDocument/2006/relationships/hyperlink" Target="https://www.google.com/search?rlz=1C5CHFA_enSG870SG870&amp;cs=0&amp;sca_esv=ca4c92f34e7bc8c4&amp;q=Risk+Prediction&amp;sa=X&amp;ved=2ahUKEwie9-vb5IqQAxX1zDgGHVQID3kQxccNegQIJRAB&amp;mstk=AUtExfAlzUi_uiDZcNuIs8O5_Aor0cRevb8uLFCk3_2GQ_cpivaIPHivf9D7kwdUdiRL2XeGT3lxINWAJ5pEq5QM7agzk-yobubFYSkkpmiJ015_oK0-EckWS-k0kYaYlq-ZV9lg4x0nZlQ2__HhEm6mDPgkXXqMqz7ce5PBcw-sXHlvwsOw9SUizVNq1YthuTIftqCZ&amp;csui=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yuthaya" pitchFamily="2" charset="-34"/>
              <a:ea typeface="Ayuthaya" pitchFamily="2" charset="-34"/>
              <a:cs typeface="Ayuthaya" pitchFamily="2" charset="-34"/>
            </a:endParaRPr>
          </a:p>
        </p:txBody>
      </p:sp>
      <p:sp>
        <p:nvSpPr>
          <p:cNvPr id="4" name="Slide Number Placeholder 3"/>
          <p:cNvSpPr>
            <a:spLocks noGrp="1"/>
          </p:cNvSpPr>
          <p:nvPr>
            <p:ph type="sldNum" sz="quarter" idx="5"/>
          </p:nvPr>
        </p:nvSpPr>
        <p:spPr/>
        <p:txBody>
          <a:bodyPr/>
          <a:lstStyle/>
          <a:p>
            <a:fld id="{3F1FADE6-49CB-974A-8A6D-CCBFB0214F02}" type="slidenum">
              <a:rPr lang="en-US" smtClean="0"/>
              <a:t>1</a:t>
            </a:fld>
            <a:endParaRPr lang="en-US"/>
          </a:p>
        </p:txBody>
      </p:sp>
    </p:spTree>
    <p:extLst>
      <p:ext uri="{BB962C8B-B14F-4D97-AF65-F5344CB8AC3E}">
        <p14:creationId xmlns:p14="http://schemas.microsoft.com/office/powerpoint/2010/main" val="3505795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FCEF6-A784-60A8-B057-A69F49941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12715-3973-C5D2-80ED-21A39D17D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F7DFC-A572-547E-B59A-E9A51353F1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124367-1845-669C-4439-387EC9FE2B6F}"/>
              </a:ext>
            </a:extLst>
          </p:cNvPr>
          <p:cNvSpPr>
            <a:spLocks noGrp="1"/>
          </p:cNvSpPr>
          <p:nvPr>
            <p:ph type="sldNum" sz="quarter" idx="5"/>
          </p:nvPr>
        </p:nvSpPr>
        <p:spPr/>
        <p:txBody>
          <a:bodyPr/>
          <a:lstStyle/>
          <a:p>
            <a:fld id="{B4FC41D9-8615-AF41-9E00-80AB6E8F9F30}" type="slidenum">
              <a:rPr lang="en-US" smtClean="0"/>
              <a:t>18</a:t>
            </a:fld>
            <a:endParaRPr lang="en-US"/>
          </a:p>
        </p:txBody>
      </p:sp>
    </p:spTree>
    <p:extLst>
      <p:ext uri="{BB962C8B-B14F-4D97-AF65-F5344CB8AC3E}">
        <p14:creationId xmlns:p14="http://schemas.microsoft.com/office/powerpoint/2010/main" val="2325545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FC92E-278F-D794-60C9-5EE2A4CD2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B1E5D-CD97-C8E1-9682-0F6A8C1B0E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2E47F-C000-B5F1-30F8-FFC108D623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52BAE3-6BA4-58F1-26C1-3AEA4DA33A99}"/>
              </a:ext>
            </a:extLst>
          </p:cNvPr>
          <p:cNvSpPr>
            <a:spLocks noGrp="1"/>
          </p:cNvSpPr>
          <p:nvPr>
            <p:ph type="sldNum" sz="quarter" idx="5"/>
          </p:nvPr>
        </p:nvSpPr>
        <p:spPr/>
        <p:txBody>
          <a:bodyPr/>
          <a:lstStyle/>
          <a:p>
            <a:fld id="{3F1FADE6-49CB-974A-8A6D-CCBFB0214F02}" type="slidenum">
              <a:rPr lang="en-US" smtClean="0"/>
              <a:t>19</a:t>
            </a:fld>
            <a:endParaRPr lang="en-US"/>
          </a:p>
        </p:txBody>
      </p:sp>
    </p:spTree>
    <p:extLst>
      <p:ext uri="{BB962C8B-B14F-4D97-AF65-F5344CB8AC3E}">
        <p14:creationId xmlns:p14="http://schemas.microsoft.com/office/powerpoint/2010/main" val="196249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6D73D-644E-6846-95A2-18D07EC476C5}" type="slidenum">
              <a:rPr lang="en-US" smtClean="0"/>
              <a:t>2</a:t>
            </a:fld>
            <a:endParaRPr lang="en-US"/>
          </a:p>
        </p:txBody>
      </p:sp>
    </p:spTree>
    <p:extLst>
      <p:ext uri="{BB962C8B-B14F-4D97-AF65-F5344CB8AC3E}">
        <p14:creationId xmlns:p14="http://schemas.microsoft.com/office/powerpoint/2010/main" val="990822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C42E1-AD85-C12B-BA21-2A59E5959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9D8DB-DEC3-58F0-0FD7-D8A5709B8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8BF9D4-0C82-D044-6D5A-4BCD716DBB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865B10D3-7942-B6DA-9D87-A221B20AD081}"/>
              </a:ext>
            </a:extLst>
          </p:cNvPr>
          <p:cNvSpPr>
            <a:spLocks noGrp="1"/>
          </p:cNvSpPr>
          <p:nvPr>
            <p:ph type="sldNum" sz="quarter" idx="5"/>
          </p:nvPr>
        </p:nvSpPr>
        <p:spPr/>
        <p:txBody>
          <a:bodyPr/>
          <a:lstStyle/>
          <a:p>
            <a:fld id="{B4FC41D9-8615-AF41-9E00-80AB6E8F9F30}" type="slidenum">
              <a:rPr lang="en-US" smtClean="0"/>
              <a:t>5</a:t>
            </a:fld>
            <a:endParaRPr lang="en-US"/>
          </a:p>
        </p:txBody>
      </p:sp>
    </p:spTree>
    <p:extLst>
      <p:ext uri="{BB962C8B-B14F-4D97-AF65-F5344CB8AC3E}">
        <p14:creationId xmlns:p14="http://schemas.microsoft.com/office/powerpoint/2010/main" val="261199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1200" b="0" i="0" kern="1200" dirty="0">
              <a:solidFill>
                <a:schemeClr val="tx1"/>
              </a:solidFill>
              <a:effectLst/>
              <a:latin typeface="+mn-lt"/>
              <a:ea typeface="+mn-ea"/>
              <a:cs typeface="+mn-cs"/>
            </a:endParaRPr>
          </a:p>
          <a:p>
            <a:r>
              <a:rPr lang="en-SG" sz="1200" b="0" i="1" kern="1200" dirty="0">
                <a:solidFill>
                  <a:schemeClr val="tx1"/>
                </a:solidFill>
                <a:effectLst/>
                <a:latin typeface="+mn-lt"/>
                <a:ea typeface="+mn-ea"/>
                <a:cs typeface="+mn-cs"/>
              </a:rPr>
              <a:t>Effective Data Storytelling: How to Drive Change with Data, Narrative, and Visuals</a:t>
            </a:r>
          </a:p>
          <a:p>
            <a:r>
              <a:rPr lang="en-SG" sz="1200" b="0" i="1" kern="1200" dirty="0">
                <a:solidFill>
                  <a:schemeClr val="tx1"/>
                </a:solidFill>
                <a:effectLst/>
                <a:latin typeface="+mn-lt"/>
                <a:ea typeface="+mn-ea"/>
                <a:cs typeface="+mn-cs"/>
              </a:rPr>
              <a:t>By Brent Dykes</a:t>
            </a:r>
          </a:p>
          <a:p>
            <a:r>
              <a:rPr lang="en-SG" sz="1200" b="0" i="0" kern="1200" dirty="0">
                <a:solidFill>
                  <a:schemeClr val="tx1"/>
                </a:solidFill>
                <a:effectLst/>
                <a:latin typeface="+mn-lt"/>
                <a:ea typeface="+mn-ea"/>
                <a:cs typeface="+mn-cs"/>
              </a:rPr>
              <a:t>https://</a:t>
            </a:r>
            <a:r>
              <a:rPr lang="en-SG" sz="1200" b="0" i="0" kern="1200" dirty="0" err="1">
                <a:solidFill>
                  <a:schemeClr val="tx1"/>
                </a:solidFill>
                <a:effectLst/>
                <a:latin typeface="+mn-lt"/>
                <a:ea typeface="+mn-ea"/>
                <a:cs typeface="+mn-cs"/>
              </a:rPr>
              <a:t>www.effectivedatastorytelling.com</a:t>
            </a:r>
            <a:r>
              <a:rPr lang="en-SG" sz="1200" b="0" i="0" kern="1200" dirty="0">
                <a:solidFill>
                  <a:schemeClr val="tx1"/>
                </a:solidFill>
                <a:effectLst/>
                <a:latin typeface="+mn-lt"/>
                <a:ea typeface="+mn-ea"/>
                <a:cs typeface="+mn-cs"/>
              </a:rPr>
              <a:t>/</a:t>
            </a:r>
          </a:p>
          <a:p>
            <a:endParaRPr lang="en-SG" sz="1200" b="0" i="0" kern="1200" dirty="0">
              <a:solidFill>
                <a:schemeClr val="tx1"/>
              </a:solidFill>
              <a:effectLst/>
              <a:latin typeface="+mn-lt"/>
              <a:ea typeface="+mn-ea"/>
              <a:cs typeface="+mn-cs"/>
            </a:endParaRPr>
          </a:p>
          <a:p>
            <a:endParaRPr lang="en-SG" sz="1200" b="0" i="0" kern="1200" dirty="0">
              <a:solidFill>
                <a:schemeClr val="tx1"/>
              </a:solidFill>
              <a:effectLst/>
              <a:latin typeface="+mn-lt"/>
              <a:ea typeface="+mn-ea"/>
              <a:cs typeface="+mn-cs"/>
            </a:endParaRPr>
          </a:p>
          <a:p>
            <a:r>
              <a:rPr lang="en-SG" sz="1200" b="0" i="0" kern="1200" dirty="0">
                <a:solidFill>
                  <a:schemeClr val="tx1"/>
                </a:solidFill>
                <a:effectLst/>
                <a:latin typeface="+mn-lt"/>
                <a:ea typeface="+mn-ea"/>
                <a:cs typeface="+mn-cs"/>
              </a:rPr>
              <a:t>Sharing both explicit (documented) and </a:t>
            </a:r>
            <a:r>
              <a:rPr lang="en-SG" sz="1200" b="0" i="0" kern="1200" dirty="0">
                <a:solidFill>
                  <a:schemeClr val="tx1"/>
                </a:solidFill>
                <a:effectLst/>
                <a:latin typeface="+mn-lt"/>
                <a:ea typeface="+mn-ea"/>
                <a:cs typeface="+mn-cs"/>
                <a:hlinkClick r:id="rId3"/>
              </a:rPr>
              <a:t>implicit (experiential) knowledge</a:t>
            </a:r>
            <a:r>
              <a:rPr lang="en-SG" sz="1200" b="0" i="0" kern="1200" dirty="0">
                <a:solidFill>
                  <a:schemeClr val="tx1"/>
                </a:solidFill>
                <a:effectLst/>
                <a:latin typeface="+mn-lt"/>
                <a:ea typeface="+mn-ea"/>
                <a:cs typeface="+mn-cs"/>
              </a:rPr>
              <a:t> is crucial for building robust crisis management strategies by fostering faster, more informed decisions and optimizing resource use. Explicit knowledge provides clear records of past events and procedures, while implicit knowledge, gained from experience, offers unique insights into nuanced problem-solving. Combining these knowledge types creates a learning organization that can better anticipate threats, develop effective plans, and adapt quickly during a crisis. </a:t>
            </a:r>
          </a:p>
          <a:p>
            <a:endParaRPr lang="en-SG" sz="1200" b="0" i="0" kern="1200" dirty="0">
              <a:solidFill>
                <a:schemeClr val="tx1"/>
              </a:solidFill>
              <a:effectLst/>
              <a:latin typeface="+mn-lt"/>
              <a:ea typeface="+mn-ea"/>
              <a:cs typeface="+mn-cs"/>
            </a:endParaRPr>
          </a:p>
          <a:p>
            <a:r>
              <a:rPr lang="en-SG" sz="1200" b="0" i="0" kern="1200" dirty="0">
                <a:solidFill>
                  <a:schemeClr val="tx1"/>
                </a:solidFill>
                <a:effectLst/>
                <a:latin typeface="+mn-lt"/>
                <a:ea typeface="+mn-ea"/>
                <a:cs typeface="+mn-cs"/>
              </a:rPr>
              <a:t>How Knowledge Sharing Strengthens Crisis Management</a:t>
            </a:r>
          </a:p>
          <a:p>
            <a:r>
              <a:rPr lang="en-SG" sz="1200" b="1" i="0" kern="1200" dirty="0">
                <a:solidFill>
                  <a:schemeClr val="tx1"/>
                </a:solidFill>
                <a:effectLst/>
                <a:latin typeface="+mn-lt"/>
                <a:ea typeface="+mn-ea"/>
                <a:cs typeface="+mn-cs"/>
              </a:rPr>
              <a:t>Informed Decision-Making</a:t>
            </a:r>
            <a:r>
              <a:rPr lang="en-SG" sz="1200" b="0" i="0" kern="1200" dirty="0">
                <a:solidFill>
                  <a:schemeClr val="tx1"/>
                </a:solidFill>
                <a:effectLst/>
                <a:latin typeface="+mn-lt"/>
                <a:ea typeface="+mn-ea"/>
                <a:cs typeface="+mn-cs"/>
              </a:rPr>
              <a:t>: </a:t>
            </a:r>
          </a:p>
          <a:p>
            <a:r>
              <a:rPr lang="en-SG" sz="1200" b="0" i="0" kern="1200" dirty="0">
                <a:solidFill>
                  <a:schemeClr val="tx1"/>
                </a:solidFill>
                <a:effectLst/>
                <a:latin typeface="+mn-lt"/>
                <a:ea typeface="+mn-ea"/>
                <a:cs typeface="+mn-cs"/>
              </a:rPr>
              <a:t>Documented "lessons learned" from previous crises (explicit knowledge) give responders evidence-based insights. Experiential knowledge from seasoned individuals provides an intuitive understanding of how to navigate unforeseen challenges. </a:t>
            </a:r>
          </a:p>
          <a:p>
            <a:r>
              <a:rPr lang="en-SG" sz="1200" b="1" i="0" kern="1200" dirty="0">
                <a:solidFill>
                  <a:schemeClr val="tx1"/>
                </a:solidFill>
                <a:effectLst/>
                <a:latin typeface="+mn-lt"/>
                <a:ea typeface="+mn-ea"/>
                <a:cs typeface="+mn-cs"/>
              </a:rPr>
              <a:t>Faster Response Times</a:t>
            </a:r>
            <a:r>
              <a:rPr lang="en-SG" sz="1200" b="0" i="0" kern="1200" dirty="0">
                <a:solidFill>
                  <a:schemeClr val="tx1"/>
                </a:solidFill>
                <a:effectLst/>
                <a:latin typeface="+mn-lt"/>
                <a:ea typeface="+mn-ea"/>
                <a:cs typeface="+mn-cs"/>
              </a:rPr>
              <a:t>: </a:t>
            </a:r>
          </a:p>
          <a:p>
            <a:r>
              <a:rPr lang="en-SG" sz="1200" b="0" i="0" kern="1200" dirty="0">
                <a:solidFill>
                  <a:schemeClr val="tx1"/>
                </a:solidFill>
                <a:effectLst/>
                <a:latin typeface="+mn-lt"/>
                <a:ea typeface="+mn-ea"/>
                <a:cs typeface="+mn-cs"/>
              </a:rPr>
              <a:t>Access to shared knowledge, both recorded and tacit, reduces the time needed to understand a situation and generate effective problem-solving plans. </a:t>
            </a:r>
          </a:p>
          <a:p>
            <a:r>
              <a:rPr lang="en-SG" sz="1200" b="1" i="0" kern="1200" dirty="0">
                <a:solidFill>
                  <a:schemeClr val="tx1"/>
                </a:solidFill>
                <a:effectLst/>
                <a:latin typeface="+mn-lt"/>
                <a:ea typeface="+mn-ea"/>
                <a:cs typeface="+mn-cs"/>
              </a:rPr>
              <a:t>Efficient Resource Allocation</a:t>
            </a:r>
            <a:r>
              <a:rPr lang="en-SG" sz="1200" b="0" i="0" kern="1200" dirty="0">
                <a:solidFill>
                  <a:schemeClr val="tx1"/>
                </a:solidFill>
                <a:effectLst/>
                <a:latin typeface="+mn-lt"/>
                <a:ea typeface="+mn-ea"/>
                <a:cs typeface="+mn-cs"/>
              </a:rPr>
              <a:t>: </a:t>
            </a:r>
          </a:p>
          <a:p>
            <a:r>
              <a:rPr lang="en-SG" sz="1200" b="0" i="0" kern="1200" dirty="0">
                <a:solidFill>
                  <a:schemeClr val="tx1"/>
                </a:solidFill>
                <a:effectLst/>
                <a:latin typeface="+mn-lt"/>
                <a:ea typeface="+mn-ea"/>
                <a:cs typeface="+mn-cs"/>
              </a:rPr>
              <a:t>Knowing what worked (and what didn't) in past situations helps organizations use resources more effectively during a crisis, ensuring they are directed where they are most needed. </a:t>
            </a:r>
          </a:p>
          <a:p>
            <a:r>
              <a:rPr lang="en-SG" sz="1200" b="1" i="0" kern="1200" dirty="0">
                <a:solidFill>
                  <a:schemeClr val="tx1"/>
                </a:solidFill>
                <a:effectLst/>
                <a:latin typeface="+mn-lt"/>
                <a:ea typeface="+mn-ea"/>
                <a:cs typeface="+mn-cs"/>
              </a:rPr>
              <a:t>Enhanced </a:t>
            </a:r>
            <a:r>
              <a:rPr lang="en-SG" sz="1200" b="1" i="0" kern="1200" dirty="0">
                <a:solidFill>
                  <a:schemeClr val="tx1"/>
                </a:solidFill>
                <a:effectLst/>
                <a:latin typeface="+mn-lt"/>
                <a:ea typeface="+mn-ea"/>
                <a:cs typeface="+mn-cs"/>
                <a:hlinkClick r:id="rId4"/>
              </a:rPr>
              <a:t>Risk Prediction</a:t>
            </a:r>
            <a:r>
              <a:rPr lang="en-SG" sz="1200" b="0" i="0" kern="1200" dirty="0">
                <a:solidFill>
                  <a:schemeClr val="tx1"/>
                </a:solidFill>
                <a:effectLst/>
                <a:latin typeface="+mn-lt"/>
                <a:ea typeface="+mn-ea"/>
                <a:cs typeface="+mn-cs"/>
              </a:rPr>
              <a:t>: </a:t>
            </a:r>
          </a:p>
          <a:p>
            <a:r>
              <a:rPr lang="en-SG" sz="1200" b="0" i="0" kern="1200" dirty="0">
                <a:solidFill>
                  <a:schemeClr val="tx1"/>
                </a:solidFill>
                <a:effectLst/>
                <a:latin typeface="+mn-lt"/>
                <a:ea typeface="+mn-ea"/>
                <a:cs typeface="+mn-cs"/>
              </a:rPr>
              <a:t>By sharing knowledge about potential threats, vulnerabilities, and past incidents, organizations can better predict future crises and take proactive steps to mitigate them. </a:t>
            </a:r>
          </a:p>
          <a:p>
            <a:r>
              <a:rPr lang="en-SG" sz="1200" b="1" i="0" kern="1200" dirty="0">
                <a:solidFill>
                  <a:schemeClr val="tx1"/>
                </a:solidFill>
                <a:effectLst/>
                <a:latin typeface="+mn-lt"/>
                <a:ea typeface="+mn-ea"/>
                <a:cs typeface="+mn-cs"/>
              </a:rPr>
              <a:t>Improved Planning &amp; Practice</a:t>
            </a:r>
            <a:r>
              <a:rPr lang="en-SG" sz="1200" b="0" i="0" kern="1200" dirty="0">
                <a:solidFill>
                  <a:schemeClr val="tx1"/>
                </a:solidFill>
                <a:effectLst/>
                <a:latin typeface="+mn-lt"/>
                <a:ea typeface="+mn-ea"/>
                <a:cs typeface="+mn-cs"/>
              </a:rPr>
              <a:t>: </a:t>
            </a:r>
          </a:p>
          <a:p>
            <a:r>
              <a:rPr lang="en-SG" sz="1200" b="0" i="0" kern="1200" dirty="0">
                <a:solidFill>
                  <a:schemeClr val="tx1"/>
                </a:solidFill>
                <a:effectLst/>
                <a:latin typeface="+mn-lt"/>
                <a:ea typeface="+mn-ea"/>
                <a:cs typeface="+mn-cs"/>
              </a:rPr>
              <a:t>Sharing explicit and implicit knowledge helps in creating realistic and actionable crisis management plans. The practice of sharing knowledge also strengthens the organization's ability to rehearse and execute these plans effectively when needed. </a:t>
            </a:r>
          </a:p>
          <a:p>
            <a:r>
              <a:rPr lang="en-SG" sz="1200" b="1" i="0" kern="1200" dirty="0">
                <a:solidFill>
                  <a:schemeClr val="tx1"/>
                </a:solidFill>
                <a:effectLst/>
                <a:latin typeface="+mn-lt"/>
                <a:ea typeface="+mn-ea"/>
                <a:cs typeface="+mn-cs"/>
                <a:hlinkClick r:id="rId5"/>
              </a:rPr>
              <a:t>Organizational Learning</a:t>
            </a:r>
            <a:r>
              <a:rPr lang="en-SG" sz="1200" b="0" i="0" kern="1200" dirty="0">
                <a:solidFill>
                  <a:schemeClr val="tx1"/>
                </a:solidFill>
                <a:effectLst/>
                <a:latin typeface="+mn-lt"/>
                <a:ea typeface="+mn-ea"/>
                <a:cs typeface="+mn-cs"/>
              </a:rPr>
              <a:t>: </a:t>
            </a:r>
          </a:p>
          <a:p>
            <a:r>
              <a:rPr lang="en-SG" sz="1200" b="0" i="0" kern="1200" dirty="0">
                <a:solidFill>
                  <a:schemeClr val="tx1"/>
                </a:solidFill>
                <a:effectLst/>
                <a:latin typeface="+mn-lt"/>
                <a:ea typeface="+mn-ea"/>
                <a:cs typeface="+mn-cs"/>
              </a:rPr>
              <a:t>The continuous sharing of knowledge promotes a culture of learning, where the organization can adapt and improve its responses over time, becoming more resilient. </a:t>
            </a:r>
          </a:p>
          <a:p>
            <a:endParaRPr lang="en-US" dirty="0"/>
          </a:p>
        </p:txBody>
      </p:sp>
      <p:sp>
        <p:nvSpPr>
          <p:cNvPr id="4" name="Slide Number Placeholder 3"/>
          <p:cNvSpPr>
            <a:spLocks noGrp="1"/>
          </p:cNvSpPr>
          <p:nvPr>
            <p:ph type="sldNum" sz="quarter" idx="5"/>
          </p:nvPr>
        </p:nvSpPr>
        <p:spPr/>
        <p:txBody>
          <a:bodyPr/>
          <a:lstStyle/>
          <a:p>
            <a:fld id="{11FB1FE5-DE67-8746-8D3D-1135E03F0825}" type="slidenum">
              <a:rPr lang="en-US" smtClean="0"/>
              <a:t>7</a:t>
            </a:fld>
            <a:endParaRPr lang="en-US"/>
          </a:p>
        </p:txBody>
      </p:sp>
    </p:spTree>
    <p:extLst>
      <p:ext uri="{BB962C8B-B14F-4D97-AF65-F5344CB8AC3E}">
        <p14:creationId xmlns:p14="http://schemas.microsoft.com/office/powerpoint/2010/main" val="2539523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B1E906-4C46-DD43-976F-26C8D73E9C71}" type="slidenum">
              <a:rPr lang="en-US" smtClean="0"/>
              <a:t>10</a:t>
            </a:fld>
            <a:endParaRPr lang="en-US"/>
          </a:p>
        </p:txBody>
      </p:sp>
    </p:spTree>
    <p:extLst>
      <p:ext uri="{BB962C8B-B14F-4D97-AF65-F5344CB8AC3E}">
        <p14:creationId xmlns:p14="http://schemas.microsoft.com/office/powerpoint/2010/main" val="704405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07D29-B0DC-41FE-CA27-09ABB83C5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F7A01-37D0-5202-9542-D9D2EAC4D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D9197-8DED-47E9-CB0A-E82164A4A4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D26D03-0062-AC86-640F-61107FC6E9C1}"/>
              </a:ext>
            </a:extLst>
          </p:cNvPr>
          <p:cNvSpPr>
            <a:spLocks noGrp="1"/>
          </p:cNvSpPr>
          <p:nvPr>
            <p:ph type="sldNum" sz="quarter" idx="5"/>
          </p:nvPr>
        </p:nvSpPr>
        <p:spPr/>
        <p:txBody>
          <a:bodyPr/>
          <a:lstStyle/>
          <a:p>
            <a:fld id="{267EF63C-5D3D-E74F-BBD8-F4B86692992C}" type="slidenum">
              <a:rPr lang="en-US" smtClean="0"/>
              <a:t>12</a:t>
            </a:fld>
            <a:endParaRPr lang="en-US"/>
          </a:p>
        </p:txBody>
      </p:sp>
    </p:spTree>
    <p:extLst>
      <p:ext uri="{BB962C8B-B14F-4D97-AF65-F5344CB8AC3E}">
        <p14:creationId xmlns:p14="http://schemas.microsoft.com/office/powerpoint/2010/main" val="277160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B1E906-4C46-DD43-976F-26C8D73E9C71}" type="slidenum">
              <a:rPr lang="en-US" smtClean="0"/>
              <a:t>13</a:t>
            </a:fld>
            <a:endParaRPr lang="en-US"/>
          </a:p>
        </p:txBody>
      </p:sp>
    </p:spTree>
    <p:extLst>
      <p:ext uri="{BB962C8B-B14F-4D97-AF65-F5344CB8AC3E}">
        <p14:creationId xmlns:p14="http://schemas.microsoft.com/office/powerpoint/2010/main" val="162561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84097-8BDC-F240-4269-DF324C1B3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95F60-E382-1DE5-29D2-188B24504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F59F8A-4133-D19A-833C-290A89B981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C1A55A-8D62-F3DC-BF91-DF9230673372}"/>
              </a:ext>
            </a:extLst>
          </p:cNvPr>
          <p:cNvSpPr>
            <a:spLocks noGrp="1"/>
          </p:cNvSpPr>
          <p:nvPr>
            <p:ph type="sldNum" sz="quarter" idx="5"/>
          </p:nvPr>
        </p:nvSpPr>
        <p:spPr/>
        <p:txBody>
          <a:bodyPr/>
          <a:lstStyle/>
          <a:p>
            <a:fld id="{267EF63C-5D3D-E74F-BBD8-F4B86692992C}" type="slidenum">
              <a:rPr lang="en-US" smtClean="0"/>
              <a:t>15</a:t>
            </a:fld>
            <a:endParaRPr lang="en-US"/>
          </a:p>
        </p:txBody>
      </p:sp>
    </p:spTree>
    <p:extLst>
      <p:ext uri="{BB962C8B-B14F-4D97-AF65-F5344CB8AC3E}">
        <p14:creationId xmlns:p14="http://schemas.microsoft.com/office/powerpoint/2010/main" val="1791033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148AB-2E3A-20E2-D9B6-662EFCBE3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F3490-79E1-8730-415C-BE1E58C2A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27B21-854D-7063-9F4C-4AC213B8A3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A48F47-B08F-2AF9-D31D-8F06FE866920}"/>
              </a:ext>
            </a:extLst>
          </p:cNvPr>
          <p:cNvSpPr>
            <a:spLocks noGrp="1"/>
          </p:cNvSpPr>
          <p:nvPr>
            <p:ph type="sldNum" sz="quarter" idx="5"/>
          </p:nvPr>
        </p:nvSpPr>
        <p:spPr/>
        <p:txBody>
          <a:bodyPr/>
          <a:lstStyle/>
          <a:p>
            <a:fld id="{B4FC41D9-8615-AF41-9E00-80AB6E8F9F30}" type="slidenum">
              <a:rPr lang="en-US" smtClean="0"/>
              <a:t>17</a:t>
            </a:fld>
            <a:endParaRPr lang="en-US"/>
          </a:p>
        </p:txBody>
      </p:sp>
    </p:spTree>
    <p:extLst>
      <p:ext uri="{BB962C8B-B14F-4D97-AF65-F5344CB8AC3E}">
        <p14:creationId xmlns:p14="http://schemas.microsoft.com/office/powerpoint/2010/main" val="166890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65F8036-5B75-C949-8BC0-947ADF0B7B61}" type="datetimeFigureOut">
              <a:rPr lang="en-US" smtClean="0"/>
              <a:t>11/18/25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77A49-9777-9743-B25E-330DA5D1ECE4}" type="slidenum">
              <a:rPr lang="en-US" smtClean="0"/>
              <a:t>‹#›</a:t>
            </a:fld>
            <a:endParaRPr lang="en-US"/>
          </a:p>
        </p:txBody>
      </p:sp>
    </p:spTree>
    <p:extLst>
      <p:ext uri="{BB962C8B-B14F-4D97-AF65-F5344CB8AC3E}">
        <p14:creationId xmlns:p14="http://schemas.microsoft.com/office/powerpoint/2010/main" val="2794431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65F8036-5B75-C949-8BC0-947ADF0B7B61}" type="datetimeFigureOut">
              <a:rPr lang="en-US" smtClean="0"/>
              <a:t>11/18/25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77A49-9777-9743-B25E-330DA5D1ECE4}" type="slidenum">
              <a:rPr lang="en-US" smtClean="0"/>
              <a:t>‹#›</a:t>
            </a:fld>
            <a:endParaRPr lang="en-US"/>
          </a:p>
        </p:txBody>
      </p:sp>
    </p:spTree>
    <p:extLst>
      <p:ext uri="{BB962C8B-B14F-4D97-AF65-F5344CB8AC3E}">
        <p14:creationId xmlns:p14="http://schemas.microsoft.com/office/powerpoint/2010/main" val="425063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65F8036-5B75-C949-8BC0-947ADF0B7B61}" type="datetimeFigureOut">
              <a:rPr lang="en-US" smtClean="0"/>
              <a:t>11/18/25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77A49-9777-9743-B25E-330DA5D1ECE4}" type="slidenum">
              <a:rPr lang="en-US" smtClean="0"/>
              <a:t>‹#›</a:t>
            </a:fld>
            <a:endParaRPr lang="en-US"/>
          </a:p>
        </p:txBody>
      </p:sp>
    </p:spTree>
    <p:extLst>
      <p:ext uri="{BB962C8B-B14F-4D97-AF65-F5344CB8AC3E}">
        <p14:creationId xmlns:p14="http://schemas.microsoft.com/office/powerpoint/2010/main" val="329763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65F8036-5B75-C949-8BC0-947ADF0B7B61}" type="datetimeFigureOut">
              <a:rPr lang="en-US" smtClean="0"/>
              <a:t>11/18/25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77A49-9777-9743-B25E-330DA5D1ECE4}" type="slidenum">
              <a:rPr lang="en-US" smtClean="0"/>
              <a:t>‹#›</a:t>
            </a:fld>
            <a:endParaRPr lang="en-US"/>
          </a:p>
        </p:txBody>
      </p:sp>
    </p:spTree>
    <p:extLst>
      <p:ext uri="{BB962C8B-B14F-4D97-AF65-F5344CB8AC3E}">
        <p14:creationId xmlns:p14="http://schemas.microsoft.com/office/powerpoint/2010/main" val="1121467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65F8036-5B75-C949-8BC0-947ADF0B7B61}" type="datetimeFigureOut">
              <a:rPr lang="en-US" smtClean="0"/>
              <a:t>11/18/25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77A49-9777-9743-B25E-330DA5D1ECE4}" type="slidenum">
              <a:rPr lang="en-US" smtClean="0"/>
              <a:t>‹#›</a:t>
            </a:fld>
            <a:endParaRPr lang="en-US"/>
          </a:p>
        </p:txBody>
      </p:sp>
    </p:spTree>
    <p:extLst>
      <p:ext uri="{BB962C8B-B14F-4D97-AF65-F5344CB8AC3E}">
        <p14:creationId xmlns:p14="http://schemas.microsoft.com/office/powerpoint/2010/main" val="164020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65F8036-5B75-C949-8BC0-947ADF0B7B61}" type="datetimeFigureOut">
              <a:rPr lang="en-US" smtClean="0"/>
              <a:t>11/18/25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77A49-9777-9743-B25E-330DA5D1ECE4}" type="slidenum">
              <a:rPr lang="en-US" smtClean="0"/>
              <a:t>‹#›</a:t>
            </a:fld>
            <a:endParaRPr lang="en-US"/>
          </a:p>
        </p:txBody>
      </p:sp>
    </p:spTree>
    <p:extLst>
      <p:ext uri="{BB962C8B-B14F-4D97-AF65-F5344CB8AC3E}">
        <p14:creationId xmlns:p14="http://schemas.microsoft.com/office/powerpoint/2010/main" val="3196057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65F8036-5B75-C949-8BC0-947ADF0B7B61}" type="datetimeFigureOut">
              <a:rPr lang="en-US" smtClean="0"/>
              <a:t>11/18/25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77A49-9777-9743-B25E-330DA5D1ECE4}" type="slidenum">
              <a:rPr lang="en-US" smtClean="0"/>
              <a:t>‹#›</a:t>
            </a:fld>
            <a:endParaRPr lang="en-US"/>
          </a:p>
        </p:txBody>
      </p:sp>
    </p:spTree>
    <p:extLst>
      <p:ext uri="{BB962C8B-B14F-4D97-AF65-F5344CB8AC3E}">
        <p14:creationId xmlns:p14="http://schemas.microsoft.com/office/powerpoint/2010/main" val="2287666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65F8036-5B75-C949-8BC0-947ADF0B7B61}" type="datetimeFigureOut">
              <a:rPr lang="en-US" smtClean="0"/>
              <a:t>11/18/25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77A49-9777-9743-B25E-330DA5D1ECE4}" type="slidenum">
              <a:rPr lang="en-US" smtClean="0"/>
              <a:t>‹#›</a:t>
            </a:fld>
            <a:endParaRPr lang="en-US"/>
          </a:p>
        </p:txBody>
      </p:sp>
    </p:spTree>
    <p:extLst>
      <p:ext uri="{BB962C8B-B14F-4D97-AF65-F5344CB8AC3E}">
        <p14:creationId xmlns:p14="http://schemas.microsoft.com/office/powerpoint/2010/main" val="139357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F8036-5B75-C949-8BC0-947ADF0B7B61}" type="datetimeFigureOut">
              <a:rPr lang="en-US" smtClean="0"/>
              <a:t>11/18/25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77A49-9777-9743-B25E-330DA5D1ECE4}" type="slidenum">
              <a:rPr lang="en-US" smtClean="0"/>
              <a:t>‹#›</a:t>
            </a:fld>
            <a:endParaRPr lang="en-US"/>
          </a:p>
        </p:txBody>
      </p:sp>
    </p:spTree>
    <p:extLst>
      <p:ext uri="{BB962C8B-B14F-4D97-AF65-F5344CB8AC3E}">
        <p14:creationId xmlns:p14="http://schemas.microsoft.com/office/powerpoint/2010/main" val="2492630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65F8036-5B75-C949-8BC0-947ADF0B7B61}" type="datetimeFigureOut">
              <a:rPr lang="en-US" smtClean="0"/>
              <a:t>11/18/25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77A49-9777-9743-B25E-330DA5D1ECE4}" type="slidenum">
              <a:rPr lang="en-US" smtClean="0"/>
              <a:t>‹#›</a:t>
            </a:fld>
            <a:endParaRPr lang="en-US"/>
          </a:p>
        </p:txBody>
      </p:sp>
    </p:spTree>
    <p:extLst>
      <p:ext uri="{BB962C8B-B14F-4D97-AF65-F5344CB8AC3E}">
        <p14:creationId xmlns:p14="http://schemas.microsoft.com/office/powerpoint/2010/main" val="207421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65F8036-5B75-C949-8BC0-947ADF0B7B61}" type="datetimeFigureOut">
              <a:rPr lang="en-US" smtClean="0"/>
              <a:t>11/18/25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77A49-9777-9743-B25E-330DA5D1ECE4}" type="slidenum">
              <a:rPr lang="en-US" smtClean="0"/>
              <a:t>‹#›</a:t>
            </a:fld>
            <a:endParaRPr lang="en-US"/>
          </a:p>
        </p:txBody>
      </p:sp>
    </p:spTree>
    <p:extLst>
      <p:ext uri="{BB962C8B-B14F-4D97-AF65-F5344CB8AC3E}">
        <p14:creationId xmlns:p14="http://schemas.microsoft.com/office/powerpoint/2010/main" val="2214630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5F8036-5B75-C949-8BC0-947ADF0B7B61}" type="datetimeFigureOut">
              <a:rPr lang="en-US" smtClean="0"/>
              <a:t>11/18/25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B77A49-9777-9743-B25E-330DA5D1ECE4}" type="slidenum">
              <a:rPr lang="en-US" smtClean="0"/>
              <a:t>‹#›</a:t>
            </a:fld>
            <a:endParaRPr lang="en-US"/>
          </a:p>
        </p:txBody>
      </p:sp>
    </p:spTree>
    <p:extLst>
      <p:ext uri="{BB962C8B-B14F-4D97-AF65-F5344CB8AC3E}">
        <p14:creationId xmlns:p14="http://schemas.microsoft.com/office/powerpoint/2010/main" val="2714134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3.png"/><Relationship Id="rId7"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3.png"/><Relationship Id="rId10" Type="http://schemas.openxmlformats.org/officeDocument/2006/relationships/image" Target="../media/image47.svg"/><Relationship Id="rId4" Type="http://schemas.openxmlformats.org/officeDocument/2006/relationships/image" Target="../media/image44.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3.png"/><Relationship Id="rId7"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58.png"/><Relationship Id="rId5" Type="http://schemas.openxmlformats.org/officeDocument/2006/relationships/image" Target="../media/image23.png"/><Relationship Id="rId10" Type="http://schemas.openxmlformats.org/officeDocument/2006/relationships/image" Target="../media/image57.png"/><Relationship Id="rId4" Type="http://schemas.openxmlformats.org/officeDocument/2006/relationships/image" Target="../media/image44.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61.emf"/><Relationship Id="rId4" Type="http://schemas.openxmlformats.org/officeDocument/2006/relationships/image" Target="../media/image60.svg"/></Relationships>
</file>

<file path=ppt/slides/_rels/slide19.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8.emf"/><Relationship Id="rId18" Type="http://schemas.openxmlformats.org/officeDocument/2006/relationships/image" Target="../media/image23.png"/><Relationship Id="rId3" Type="http://schemas.openxmlformats.org/officeDocument/2006/relationships/image" Target="../media/image63.png"/><Relationship Id="rId7" Type="http://schemas.openxmlformats.org/officeDocument/2006/relationships/image" Target="../media/image7.jpg"/><Relationship Id="rId12" Type="http://schemas.openxmlformats.org/officeDocument/2006/relationships/image" Target="../media/image17.emf"/><Relationship Id="rId17" Type="http://schemas.openxmlformats.org/officeDocument/2006/relationships/image" Target="../media/image22.png"/><Relationship Id="rId2" Type="http://schemas.openxmlformats.org/officeDocument/2006/relationships/notesSlide" Target="../notesSlides/notesSlide11.xml"/><Relationship Id="rId16" Type="http://schemas.openxmlformats.org/officeDocument/2006/relationships/image" Target="../media/image21.gif"/><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jpg"/><Relationship Id="rId5" Type="http://schemas.openxmlformats.org/officeDocument/2006/relationships/image" Target="../media/image11.png"/><Relationship Id="rId15" Type="http://schemas.openxmlformats.org/officeDocument/2006/relationships/image" Target="../media/image20.jpeg"/><Relationship Id="rId10" Type="http://schemas.openxmlformats.org/officeDocument/2006/relationships/image" Target="../media/image15.jpg"/><Relationship Id="rId19" Type="http://schemas.openxmlformats.org/officeDocument/2006/relationships/image" Target="../media/image5.png"/><Relationship Id="rId4" Type="http://schemas.openxmlformats.org/officeDocument/2006/relationships/image" Target="../media/image10.emf"/><Relationship Id="rId9" Type="http://schemas.openxmlformats.org/officeDocument/2006/relationships/image" Target="../media/image14.emf"/><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7.emf"/><Relationship Id="rId1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jpg"/><Relationship Id="rId17" Type="http://schemas.openxmlformats.org/officeDocument/2006/relationships/image" Target="../media/image21.gif"/><Relationship Id="rId2" Type="http://schemas.openxmlformats.org/officeDocument/2006/relationships/notesSlide" Target="../notesSlides/notesSlide2.xml"/><Relationship Id="rId16" Type="http://schemas.openxmlformats.org/officeDocument/2006/relationships/image" Target="../media/image20.jpeg"/><Relationship Id="rId20"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jpg"/><Relationship Id="rId5" Type="http://schemas.openxmlformats.org/officeDocument/2006/relationships/image" Target="../media/image10.emf"/><Relationship Id="rId15" Type="http://schemas.openxmlformats.org/officeDocument/2006/relationships/image" Target="../media/image19.png"/><Relationship Id="rId10" Type="http://schemas.openxmlformats.org/officeDocument/2006/relationships/image" Target="../media/image14.emf"/><Relationship Id="rId19"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3.gif"/><Relationship Id="rId1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doi.org/10.1016/j.jvolgeores.2024.108138"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1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svg"/><Relationship Id="rId7"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1DB56E-A8BC-2C46-A518-1478C288C999}"/>
              </a:ext>
            </a:extLst>
          </p:cNvPr>
          <p:cNvSpPr/>
          <p:nvPr/>
        </p:nvSpPr>
        <p:spPr>
          <a:xfrm>
            <a:off x="-29" y="628113"/>
            <a:ext cx="12192000" cy="1754326"/>
          </a:xfrm>
          <a:prstGeom prst="rect">
            <a:avLst/>
          </a:prstGeom>
        </p:spPr>
        <p:txBody>
          <a:bodyPr wrap="square" lIns="91440" tIns="45720" rIns="91440" bIns="45720" anchor="t">
            <a:spAutoFit/>
          </a:bodyPr>
          <a:lstStyle/>
          <a:p>
            <a:pPr algn="ctr"/>
            <a:r>
              <a:rPr lang="en-SG" sz="3600" b="1" dirty="0"/>
              <a:t>Workflow Automation </a:t>
            </a:r>
          </a:p>
          <a:p>
            <a:pPr algn="ctr"/>
            <a:r>
              <a:rPr lang="en-SG" sz="3600" b="1" dirty="0"/>
              <a:t>in Seismic Data Processing </a:t>
            </a:r>
          </a:p>
          <a:p>
            <a:pPr algn="ctr"/>
            <a:r>
              <a:rPr lang="en-SG" sz="3600" b="1" dirty="0"/>
              <a:t>and Integration with </a:t>
            </a:r>
            <a:r>
              <a:rPr lang="en-SG" sz="3600" b="1" dirty="0" err="1"/>
              <a:t>WOVOdat</a:t>
            </a:r>
            <a:r>
              <a:rPr lang="en-SG" sz="3600" b="1" dirty="0">
                <a:effectLst/>
              </a:rPr>
              <a:t> </a:t>
            </a:r>
            <a:endParaRPr lang="en-SG" sz="3600" b="1" dirty="0"/>
          </a:p>
        </p:txBody>
      </p:sp>
      <p:sp>
        <p:nvSpPr>
          <p:cNvPr id="5" name="Rectangle 4">
            <a:extLst>
              <a:ext uri="{FF2B5EF4-FFF2-40B4-BE49-F238E27FC236}">
                <a16:creationId xmlns:a16="http://schemas.microsoft.com/office/drawing/2014/main" id="{9016E849-AA9C-F74F-A580-5155A9CDE3E4}"/>
              </a:ext>
            </a:extLst>
          </p:cNvPr>
          <p:cNvSpPr/>
          <p:nvPr/>
        </p:nvSpPr>
        <p:spPr>
          <a:xfrm>
            <a:off x="-29" y="3033406"/>
            <a:ext cx="12192000" cy="2185214"/>
          </a:xfrm>
          <a:prstGeom prst="rect">
            <a:avLst/>
          </a:prstGeom>
        </p:spPr>
        <p:txBody>
          <a:bodyPr wrap="square">
            <a:spAutoFit/>
          </a:bodyPr>
          <a:lstStyle/>
          <a:p>
            <a:pPr algn="ctr">
              <a:spcAft>
                <a:spcPts val="0"/>
              </a:spcAft>
            </a:pPr>
            <a:r>
              <a:rPr lang="en-US" sz="2400" dirty="0">
                <a:latin typeface="Calibri" panose="020F0502020204030204" pitchFamily="34" charset="0"/>
                <a:ea typeface="MS Mincho" panose="02020609040205080304" pitchFamily="49" charset="-128"/>
                <a:cs typeface="Calibri" panose="020F0502020204030204" pitchFamily="34" charset="0"/>
              </a:rPr>
              <a:t>Christina Widiwijayanti</a:t>
            </a:r>
            <a:r>
              <a:rPr lang="en-SG" sz="2400" baseline="30000" dirty="0"/>
              <a:t>1</a:t>
            </a:r>
            <a:r>
              <a:rPr lang="en-US" sz="2400" dirty="0">
                <a:latin typeface="Calibri" panose="020F0502020204030204" pitchFamily="34" charset="0"/>
                <a:ea typeface="MS Mincho" panose="02020609040205080304" pitchFamily="49" charset="-128"/>
                <a:cs typeface="Calibri" panose="020F0502020204030204" pitchFamily="34" charset="0"/>
              </a:rPr>
              <a:t>, Benoit </a:t>
            </a:r>
            <a:r>
              <a:rPr lang="en-US" sz="2400" dirty="0" err="1">
                <a:latin typeface="Calibri" panose="020F0502020204030204" pitchFamily="34" charset="0"/>
                <a:ea typeface="MS Mincho" panose="02020609040205080304" pitchFamily="49" charset="-128"/>
                <a:cs typeface="Calibri" panose="020F0502020204030204" pitchFamily="34" charset="0"/>
              </a:rPr>
              <a:t>Taisne</a:t>
            </a:r>
            <a:r>
              <a:rPr lang="en-SG" sz="2400" baseline="30000" dirty="0"/>
              <a:t>1,2</a:t>
            </a:r>
            <a:r>
              <a:rPr lang="en-US" sz="2400" dirty="0">
                <a:latin typeface="Calibri" panose="020F0502020204030204" pitchFamily="34" charset="0"/>
                <a:ea typeface="MS Mincho" panose="02020609040205080304" pitchFamily="49" charset="-128"/>
                <a:cs typeface="Calibri" panose="020F0502020204030204" pitchFamily="34" charset="0"/>
              </a:rPr>
              <a:t>, Nang Thin Zar Win</a:t>
            </a:r>
            <a:r>
              <a:rPr lang="en-SG" sz="2400" baseline="30000" dirty="0"/>
              <a:t>1</a:t>
            </a:r>
            <a:r>
              <a:rPr lang="en-US" sz="2400" dirty="0">
                <a:latin typeface="Calibri" panose="020F0502020204030204" pitchFamily="34" charset="0"/>
                <a:ea typeface="MS Mincho" panose="02020609040205080304" pitchFamily="49" charset="-128"/>
                <a:cs typeface="Calibri" panose="020F0502020204030204" pitchFamily="34" charset="0"/>
              </a:rPr>
              <a:t>, </a:t>
            </a:r>
          </a:p>
          <a:p>
            <a:pPr algn="ctr">
              <a:spcAft>
                <a:spcPts val="0"/>
              </a:spcAft>
            </a:pPr>
            <a:r>
              <a:rPr lang="en-US" sz="2400" dirty="0">
                <a:latin typeface="Calibri" panose="020F0502020204030204" pitchFamily="34" charset="0"/>
                <a:ea typeface="MS Mincho" panose="02020609040205080304" pitchFamily="49" charset="-128"/>
                <a:cs typeface="Calibri" panose="020F0502020204030204" pitchFamily="34" charset="0"/>
              </a:rPr>
              <a:t>Tania Espinosa-Ortega</a:t>
            </a:r>
            <a:r>
              <a:rPr lang="en-SG" sz="2400" baseline="30000" dirty="0"/>
              <a:t>1</a:t>
            </a:r>
            <a:r>
              <a:rPr lang="en-US" sz="2400" dirty="0">
                <a:latin typeface="Calibri" panose="020F0502020204030204" pitchFamily="34" charset="0"/>
                <a:ea typeface="MS Mincho" panose="02020609040205080304" pitchFamily="49" charset="-128"/>
                <a:cs typeface="Calibri" panose="020F0502020204030204" pitchFamily="34" charset="0"/>
              </a:rPr>
              <a:t>, Andika Bayu Aji</a:t>
            </a:r>
            <a:r>
              <a:rPr lang="en-SG" sz="2400" baseline="30000" dirty="0"/>
              <a:t> 3</a:t>
            </a:r>
            <a:r>
              <a:rPr lang="en-US" sz="2400" dirty="0">
                <a:latin typeface="Calibri" panose="020F0502020204030204" pitchFamily="34" charset="0"/>
                <a:ea typeface="MS Mincho" panose="02020609040205080304" pitchFamily="49" charset="-128"/>
                <a:cs typeface="Calibri" panose="020F0502020204030204" pitchFamily="34" charset="0"/>
              </a:rPr>
              <a:t>, Darren Tan</a:t>
            </a:r>
            <a:r>
              <a:rPr lang="en-SG" sz="2400" baseline="30000" dirty="0"/>
              <a:t>2</a:t>
            </a:r>
            <a:r>
              <a:rPr lang="en-US" sz="2400" dirty="0">
                <a:latin typeface="Calibri" panose="020F0502020204030204" pitchFamily="34" charset="0"/>
                <a:ea typeface="MS Mincho" panose="02020609040205080304" pitchFamily="49" charset="-128"/>
                <a:cs typeface="Calibri" panose="020F0502020204030204" pitchFamily="34" charset="0"/>
              </a:rPr>
              <a:t>, Yizhou Luo</a:t>
            </a:r>
            <a:r>
              <a:rPr lang="en-SG" sz="2400" baseline="30000" dirty="0"/>
              <a:t> 1,2</a:t>
            </a:r>
            <a:r>
              <a:rPr lang="en-US" sz="2400" dirty="0">
                <a:latin typeface="Calibri" panose="020F0502020204030204" pitchFamily="34" charset="0"/>
                <a:ea typeface="MS Mincho" panose="02020609040205080304" pitchFamily="49" charset="-128"/>
                <a:cs typeface="Calibri" panose="020F0502020204030204" pitchFamily="34" charset="0"/>
              </a:rPr>
              <a:t>, Julie De Groote</a:t>
            </a:r>
            <a:r>
              <a:rPr lang="en-SG" sz="2400" baseline="30000" dirty="0"/>
              <a:t> 1,2</a:t>
            </a:r>
            <a:r>
              <a:rPr lang="en-US" sz="2400" dirty="0">
                <a:latin typeface="Calibri" panose="020F0502020204030204" pitchFamily="34" charset="0"/>
                <a:ea typeface="MS Mincho" panose="02020609040205080304" pitchFamily="49" charset="-128"/>
                <a:cs typeface="Calibri" panose="020F0502020204030204" pitchFamily="34" charset="0"/>
              </a:rPr>
              <a:t> </a:t>
            </a:r>
          </a:p>
          <a:p>
            <a:pPr algn="ctr">
              <a:spcAft>
                <a:spcPts val="0"/>
              </a:spcAft>
            </a:pPr>
            <a:r>
              <a:rPr lang="en-US" sz="2400" dirty="0">
                <a:latin typeface="Calibri" panose="020F0502020204030204" pitchFamily="34" charset="0"/>
                <a:ea typeface="MS Mincho" panose="02020609040205080304" pitchFamily="49" charset="-128"/>
                <a:cs typeface="Calibri" panose="020F0502020204030204" pitchFamily="34" charset="0"/>
              </a:rPr>
              <a:t>– in collaboration with WOVO observatories – </a:t>
            </a:r>
          </a:p>
          <a:p>
            <a:pPr>
              <a:spcAft>
                <a:spcPts val="0"/>
              </a:spcAft>
            </a:pPr>
            <a:endParaRPr lang="en-US" sz="1000" dirty="0">
              <a:latin typeface="Calibri" panose="020F0502020204030204" pitchFamily="34" charset="0"/>
              <a:ea typeface="MS Mincho" panose="02020609040205080304" pitchFamily="49" charset="-128"/>
              <a:cs typeface="Calibri" panose="020F0502020204030204" pitchFamily="34" charset="0"/>
            </a:endParaRPr>
          </a:p>
          <a:p>
            <a:pPr algn="ctr"/>
            <a:r>
              <a:rPr lang="en-SG" i="1" baseline="30000" dirty="0"/>
              <a:t>1</a:t>
            </a:r>
            <a:r>
              <a:rPr lang="en-SG" i="1" dirty="0"/>
              <a:t>Earth Observatory of Singapore, Nanyang Technological University, Singapore </a:t>
            </a:r>
          </a:p>
          <a:p>
            <a:pPr algn="ctr"/>
            <a:r>
              <a:rPr lang="en-SG" i="1" baseline="30000" dirty="0"/>
              <a:t>2</a:t>
            </a:r>
            <a:r>
              <a:rPr lang="en-SG" i="1" dirty="0"/>
              <a:t>Asian School of the Environment, Nanyang Technological University, Singapore </a:t>
            </a:r>
          </a:p>
          <a:p>
            <a:pPr algn="ctr"/>
            <a:r>
              <a:rPr lang="en-SG" i="1" baseline="30000" dirty="0"/>
              <a:t>3</a:t>
            </a:r>
            <a:r>
              <a:rPr lang="en-SG" i="1" dirty="0"/>
              <a:t>Geological Agency, Bandung, Indonesia </a:t>
            </a:r>
            <a:endParaRPr lang="en-US" sz="2400" i="1" dirty="0">
              <a:latin typeface="Calibri" panose="020F0502020204030204" pitchFamily="34" charset="0"/>
              <a:ea typeface="MS Mincho" panose="02020609040205080304" pitchFamily="49" charset="-128"/>
              <a:cs typeface="Calibri" panose="020F0502020204030204" pitchFamily="34" charset="0"/>
            </a:endParaRPr>
          </a:p>
        </p:txBody>
      </p:sp>
      <p:pic>
        <p:nvPicPr>
          <p:cNvPr id="9" name="Picture 8">
            <a:extLst>
              <a:ext uri="{FF2B5EF4-FFF2-40B4-BE49-F238E27FC236}">
                <a16:creationId xmlns:a16="http://schemas.microsoft.com/office/drawing/2014/main" id="{ED510429-D4E2-3F4F-B9E2-E95AF7157447}"/>
              </a:ext>
            </a:extLst>
          </p:cNvPr>
          <p:cNvPicPr>
            <a:picLocks noChangeAspect="1"/>
          </p:cNvPicPr>
          <p:nvPr/>
        </p:nvPicPr>
        <p:blipFill>
          <a:blip r:embed="rId3"/>
          <a:stretch>
            <a:fillRect/>
          </a:stretch>
        </p:blipFill>
        <p:spPr>
          <a:xfrm>
            <a:off x="3213072" y="5964279"/>
            <a:ext cx="1376513" cy="610728"/>
          </a:xfrm>
          <a:prstGeom prst="rect">
            <a:avLst/>
          </a:prstGeom>
        </p:spPr>
      </p:pic>
      <p:pic>
        <p:nvPicPr>
          <p:cNvPr id="11" name="Picture 10">
            <a:extLst>
              <a:ext uri="{FF2B5EF4-FFF2-40B4-BE49-F238E27FC236}">
                <a16:creationId xmlns:a16="http://schemas.microsoft.com/office/drawing/2014/main" id="{142B1F6D-E81F-F648-B1E6-9B116DD57334}"/>
              </a:ext>
            </a:extLst>
          </p:cNvPr>
          <p:cNvPicPr>
            <a:picLocks noChangeAspect="1"/>
          </p:cNvPicPr>
          <p:nvPr/>
        </p:nvPicPr>
        <p:blipFill>
          <a:blip r:embed="rId4"/>
          <a:stretch>
            <a:fillRect/>
          </a:stretch>
        </p:blipFill>
        <p:spPr>
          <a:xfrm>
            <a:off x="1432954" y="6023247"/>
            <a:ext cx="1376513" cy="492792"/>
          </a:xfrm>
          <a:prstGeom prst="rect">
            <a:avLst/>
          </a:prstGeom>
        </p:spPr>
      </p:pic>
      <p:pic>
        <p:nvPicPr>
          <p:cNvPr id="13" name="Picture 12">
            <a:extLst>
              <a:ext uri="{FF2B5EF4-FFF2-40B4-BE49-F238E27FC236}">
                <a16:creationId xmlns:a16="http://schemas.microsoft.com/office/drawing/2014/main" id="{66C3ED02-2ECD-434E-BBCC-4A7D1C6CA611}"/>
              </a:ext>
            </a:extLst>
          </p:cNvPr>
          <p:cNvPicPr>
            <a:picLocks noChangeAspect="1"/>
          </p:cNvPicPr>
          <p:nvPr/>
        </p:nvPicPr>
        <p:blipFill>
          <a:blip r:embed="rId5"/>
          <a:stretch>
            <a:fillRect/>
          </a:stretch>
        </p:blipFill>
        <p:spPr>
          <a:xfrm>
            <a:off x="580006" y="840134"/>
            <a:ext cx="1761025" cy="1512000"/>
          </a:xfrm>
          <a:prstGeom prst="rect">
            <a:avLst/>
          </a:prstGeom>
          <a:noFill/>
        </p:spPr>
      </p:pic>
      <p:pic>
        <p:nvPicPr>
          <p:cNvPr id="12" name="Picture 11">
            <a:extLst>
              <a:ext uri="{FF2B5EF4-FFF2-40B4-BE49-F238E27FC236}">
                <a16:creationId xmlns:a16="http://schemas.microsoft.com/office/drawing/2014/main" id="{61499B7E-CBA3-F340-B516-8BE06B414D25}"/>
              </a:ext>
            </a:extLst>
          </p:cNvPr>
          <p:cNvPicPr>
            <a:picLocks noChangeAspect="1"/>
          </p:cNvPicPr>
          <p:nvPr/>
        </p:nvPicPr>
        <p:blipFill>
          <a:blip r:embed="rId6"/>
          <a:stretch>
            <a:fillRect/>
          </a:stretch>
        </p:blipFill>
        <p:spPr>
          <a:xfrm>
            <a:off x="9483957" y="5819808"/>
            <a:ext cx="862851" cy="820158"/>
          </a:xfrm>
          <a:prstGeom prst="rect">
            <a:avLst/>
          </a:prstGeom>
        </p:spPr>
      </p:pic>
      <p:pic>
        <p:nvPicPr>
          <p:cNvPr id="14" name="Picture 13">
            <a:extLst>
              <a:ext uri="{FF2B5EF4-FFF2-40B4-BE49-F238E27FC236}">
                <a16:creationId xmlns:a16="http://schemas.microsoft.com/office/drawing/2014/main" id="{5850DDDE-C4C5-A847-9197-3ECD0799060D}"/>
              </a:ext>
            </a:extLst>
          </p:cNvPr>
          <p:cNvPicPr>
            <a:picLocks noChangeAspect="1"/>
          </p:cNvPicPr>
          <p:nvPr/>
        </p:nvPicPr>
        <p:blipFill>
          <a:blip r:embed="rId7"/>
          <a:stretch>
            <a:fillRect/>
          </a:stretch>
        </p:blipFill>
        <p:spPr>
          <a:xfrm>
            <a:off x="4993190" y="5863969"/>
            <a:ext cx="814970" cy="811348"/>
          </a:xfrm>
          <a:prstGeom prst="rect">
            <a:avLst/>
          </a:prstGeom>
        </p:spPr>
      </p:pic>
      <p:pic>
        <p:nvPicPr>
          <p:cNvPr id="17" name="Picture 16">
            <a:extLst>
              <a:ext uri="{FF2B5EF4-FFF2-40B4-BE49-F238E27FC236}">
                <a16:creationId xmlns:a16="http://schemas.microsoft.com/office/drawing/2014/main" id="{6A1401C4-E2CB-0242-A3CF-141D688AA857}"/>
              </a:ext>
            </a:extLst>
          </p:cNvPr>
          <p:cNvPicPr>
            <a:picLocks noChangeAspect="1"/>
          </p:cNvPicPr>
          <p:nvPr/>
        </p:nvPicPr>
        <p:blipFill>
          <a:blip r:embed="rId8"/>
          <a:stretch>
            <a:fillRect/>
          </a:stretch>
        </p:blipFill>
        <p:spPr>
          <a:xfrm>
            <a:off x="8227491" y="5920160"/>
            <a:ext cx="796820" cy="698965"/>
          </a:xfrm>
          <a:prstGeom prst="rect">
            <a:avLst/>
          </a:prstGeom>
        </p:spPr>
      </p:pic>
      <p:pic>
        <p:nvPicPr>
          <p:cNvPr id="2" name="Picture 1" descr="CVGHM_logo.jpg">
            <a:extLst>
              <a:ext uri="{FF2B5EF4-FFF2-40B4-BE49-F238E27FC236}">
                <a16:creationId xmlns:a16="http://schemas.microsoft.com/office/drawing/2014/main" id="{89070011-6E34-169D-9AB8-136829FD37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9232" y="5964279"/>
            <a:ext cx="637187" cy="621524"/>
          </a:xfrm>
          <a:prstGeom prst="rect">
            <a:avLst/>
          </a:prstGeom>
        </p:spPr>
      </p:pic>
    </p:spTree>
    <p:extLst>
      <p:ext uri="{BB962C8B-B14F-4D97-AF65-F5344CB8AC3E}">
        <p14:creationId xmlns:p14="http://schemas.microsoft.com/office/powerpoint/2010/main" val="350654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33973174-F571-13D7-0172-18E89D1E82AF}"/>
              </a:ext>
            </a:extLst>
          </p:cNvPr>
          <p:cNvSpPr/>
          <p:nvPr/>
        </p:nvSpPr>
        <p:spPr>
          <a:xfrm>
            <a:off x="204867" y="442048"/>
            <a:ext cx="6698704" cy="2704079"/>
          </a:xfrm>
          <a:prstGeom prst="rightArrow">
            <a:avLst>
              <a:gd name="adj1" fmla="val 76870"/>
              <a:gd name="adj2" fmla="val 50000"/>
            </a:avLst>
          </a:prstGeom>
          <a:solidFill>
            <a:schemeClr val="accent3">
              <a:lumMod val="20000"/>
              <a:lumOff val="8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D3F082-DE3C-1FAA-D9CF-9052FD779816}"/>
              </a:ext>
            </a:extLst>
          </p:cNvPr>
          <p:cNvSpPr/>
          <p:nvPr/>
        </p:nvSpPr>
        <p:spPr>
          <a:xfrm>
            <a:off x="218592" y="745739"/>
            <a:ext cx="5904444" cy="2031325"/>
          </a:xfrm>
          <a:prstGeom prst="rect">
            <a:avLst/>
          </a:prstGeom>
        </p:spPr>
        <p:txBody>
          <a:bodyPr wrap="square">
            <a:spAutoFit/>
          </a:bodyPr>
          <a:lstStyle/>
          <a:p>
            <a:r>
              <a:rPr lang="en-SG" b="1" dirty="0">
                <a:latin typeface="Calibri" panose="020F0502020204030204" pitchFamily="34" charset="0"/>
                <a:cs typeface="Calibri" panose="020F0502020204030204" pitchFamily="34" charset="0"/>
              </a:rPr>
              <a:t>OBJECTIVES:</a:t>
            </a:r>
          </a:p>
          <a:p>
            <a:pPr marL="285750" indent="-285750">
              <a:buFont typeface="Symbol" pitchFamily="2" charset="2"/>
              <a:buChar char="Þ"/>
            </a:pPr>
            <a:r>
              <a:rPr lang="en-SG" dirty="0">
                <a:latin typeface="Calibri" panose="020F0502020204030204" pitchFamily="34" charset="0"/>
                <a:cs typeface="Calibri" panose="020F0502020204030204" pitchFamily="34" charset="0"/>
              </a:rPr>
              <a:t>to develop </a:t>
            </a:r>
            <a:r>
              <a:rPr lang="en-SG" b="1" u="sng" dirty="0">
                <a:latin typeface="Calibri" panose="020F0502020204030204" pitchFamily="34" charset="0"/>
                <a:cs typeface="Calibri" panose="020F0502020204030204" pitchFamily="34" charset="0"/>
              </a:rPr>
              <a:t>automated techniques </a:t>
            </a:r>
            <a:r>
              <a:rPr lang="en-SG" dirty="0">
                <a:latin typeface="Calibri" panose="020F0502020204030204" pitchFamily="34" charset="0"/>
                <a:cs typeface="Calibri" panose="020F0502020204030204" pitchFamily="34" charset="0"/>
              </a:rPr>
              <a:t>for optimizing warning times before volcanic impacts </a:t>
            </a:r>
          </a:p>
          <a:p>
            <a:pPr marL="285750" indent="-285750">
              <a:buFont typeface="Symbol" pitchFamily="2" charset="2"/>
              <a:buChar char="Þ"/>
            </a:pPr>
            <a:r>
              <a:rPr lang="en-SG" dirty="0">
                <a:latin typeface="Calibri" panose="020F0502020204030204" pitchFamily="34" charset="0"/>
                <a:cs typeface="Calibri" panose="020F0502020204030204" pitchFamily="34" charset="0"/>
              </a:rPr>
              <a:t>to create a </a:t>
            </a:r>
            <a:r>
              <a:rPr lang="en-SG" b="1" u="sng" dirty="0">
                <a:latin typeface="Calibri" panose="020F0502020204030204" pitchFamily="34" charset="0"/>
                <a:cs typeface="Calibri" panose="020F0502020204030204" pitchFamily="34" charset="0"/>
              </a:rPr>
              <a:t>standardized</a:t>
            </a:r>
            <a:r>
              <a:rPr lang="en-SG" dirty="0">
                <a:latin typeface="Calibri" panose="020F0502020204030204" pitchFamily="34" charset="0"/>
                <a:cs typeface="Calibri" panose="020F0502020204030204" pitchFamily="34" charset="0"/>
              </a:rPr>
              <a:t> model of volcano-seismic unrest, using global volcano seismic waveform data</a:t>
            </a:r>
          </a:p>
          <a:p>
            <a:pPr marL="285750" indent="-285750">
              <a:buFont typeface="Symbol" pitchFamily="2" charset="2"/>
              <a:buChar char="Þ"/>
            </a:pPr>
            <a:r>
              <a:rPr lang="en-SG" dirty="0">
                <a:latin typeface="Calibri" panose="020F0502020204030204" pitchFamily="34" charset="0"/>
                <a:cs typeface="Calibri" panose="020F0502020204030204" pitchFamily="34" charset="0"/>
              </a:rPr>
              <a:t>to develop </a:t>
            </a:r>
            <a:r>
              <a:rPr lang="en-SG" b="1" u="sng" dirty="0">
                <a:latin typeface="Calibri" panose="020F0502020204030204" pitchFamily="34" charset="0"/>
                <a:cs typeface="Calibri" panose="020F0502020204030204" pitchFamily="34" charset="0"/>
              </a:rPr>
              <a:t>open-source tools </a:t>
            </a:r>
            <a:r>
              <a:rPr lang="en-SG" dirty="0">
                <a:latin typeface="Calibri" panose="020F0502020204030204" pitchFamily="34" charset="0"/>
                <a:cs typeface="Calibri" panose="020F0502020204030204" pitchFamily="34" charset="0"/>
              </a:rPr>
              <a:t>and training programs</a:t>
            </a:r>
          </a:p>
          <a:p>
            <a:pPr marL="285750" indent="-285750">
              <a:buFont typeface="Symbol" pitchFamily="2" charset="2"/>
              <a:buChar char="Þ"/>
            </a:pPr>
            <a:r>
              <a:rPr lang="en-SG" dirty="0">
                <a:latin typeface="Calibri" panose="020F0502020204030204" pitchFamily="34" charset="0"/>
                <a:cs typeface="Calibri" panose="020F0502020204030204" pitchFamily="34" charset="0"/>
              </a:rPr>
              <a:t>to contribute the outcomes to open repository </a:t>
            </a:r>
            <a:r>
              <a:rPr lang="en-SG" b="1" u="sng" dirty="0" err="1">
                <a:latin typeface="Calibri" panose="020F0502020204030204" pitchFamily="34" charset="0"/>
                <a:cs typeface="Calibri" panose="020F0502020204030204" pitchFamily="34" charset="0"/>
              </a:rPr>
              <a:t>WOVOdat</a:t>
            </a:r>
            <a:r>
              <a:rPr lang="en-SG" dirty="0">
                <a:latin typeface="Calibri" panose="020F0502020204030204" pitchFamily="34" charset="0"/>
                <a:cs typeface="Calibri" panose="020F0502020204030204" pitchFamily="34" charset="0"/>
              </a:rPr>
              <a:t>.</a:t>
            </a:r>
            <a:endParaRPr lang="en-SG" dirty="0">
              <a:effectLst/>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57D3FD4A-A9C7-36F8-30EE-8C86B9ED5D0C}"/>
              </a:ext>
            </a:extLst>
          </p:cNvPr>
          <p:cNvSpPr txBox="1"/>
          <p:nvPr/>
        </p:nvSpPr>
        <p:spPr>
          <a:xfrm>
            <a:off x="130463" y="3021567"/>
            <a:ext cx="6400708" cy="1846659"/>
          </a:xfrm>
          <a:prstGeom prst="rect">
            <a:avLst/>
          </a:prstGeom>
          <a:noFill/>
        </p:spPr>
        <p:txBody>
          <a:bodyPr wrap="square" rtlCol="0">
            <a:spAutoFit/>
          </a:bodyPr>
          <a:lstStyle/>
          <a:p>
            <a:r>
              <a:rPr lang="en-SG" b="1" dirty="0">
                <a:latin typeface="Calibri" panose="020F0502020204030204" pitchFamily="34" charset="0"/>
                <a:cs typeface="Calibri" panose="020F0502020204030204" pitchFamily="34" charset="0"/>
              </a:rPr>
              <a:t>Obtaining Continuous Waveform Data requiring </a:t>
            </a:r>
            <a:r>
              <a:rPr lang="en-US" b="1" dirty="0">
                <a:latin typeface="Calibri" panose="020F0502020204030204" pitchFamily="34" charset="0"/>
                <a:cs typeface="Calibri" panose="020F0502020204030204" pitchFamily="34" charset="0"/>
              </a:rPr>
              <a:t>preconditioning:</a:t>
            </a:r>
          </a:p>
          <a:p>
            <a:pPr marL="742950" lvl="1" indent="-285750">
              <a:buFont typeface="Wingdings" pitchFamily="2" charset="2"/>
              <a:buChar char="q"/>
            </a:pPr>
            <a:r>
              <a:rPr lang="en-US" sz="1600" dirty="0">
                <a:latin typeface="Calibri" panose="020F0502020204030204" pitchFamily="34" charset="0"/>
                <a:cs typeface="Calibri" panose="020F0502020204030204" pitchFamily="34" charset="0"/>
              </a:rPr>
              <a:t>Gaps  =&gt; fixed number, interpolation, average, folding. </a:t>
            </a:r>
          </a:p>
          <a:p>
            <a:pPr marL="742950" lvl="1" indent="-285750">
              <a:buFont typeface="Wingdings" pitchFamily="2" charset="2"/>
              <a:buChar char="q"/>
            </a:pPr>
            <a:r>
              <a:rPr lang="en-US" sz="1600" dirty="0">
                <a:latin typeface="Calibri" panose="020F0502020204030204" pitchFamily="34" charset="0"/>
                <a:cs typeface="Calibri" panose="020F0502020204030204" pitchFamily="34" charset="0"/>
              </a:rPr>
              <a:t>Pre-filled gaps</a:t>
            </a:r>
          </a:p>
          <a:p>
            <a:pPr marL="742950" lvl="1" indent="-285750">
              <a:buFont typeface="Wingdings" pitchFamily="2" charset="2"/>
              <a:buChar char="q"/>
            </a:pPr>
            <a:r>
              <a:rPr lang="en-US" sz="1600" dirty="0">
                <a:latin typeface="Calibri" panose="020F0502020204030204" pitchFamily="34" charset="0"/>
                <a:cs typeface="Calibri" panose="020F0502020204030204" pitchFamily="34" charset="0"/>
              </a:rPr>
              <a:t>Sampling rate</a:t>
            </a:r>
          </a:p>
          <a:p>
            <a:pPr marL="742950" lvl="1" indent="-285750">
              <a:buFont typeface="Wingdings" pitchFamily="2" charset="2"/>
              <a:buChar char="q"/>
            </a:pPr>
            <a:r>
              <a:rPr lang="en-US" sz="1600" dirty="0">
                <a:latin typeface="Calibri" panose="020F0502020204030204" pitchFamily="34" charset="0"/>
                <a:cs typeface="Calibri" panose="020F0502020204030204" pitchFamily="34" charset="0"/>
              </a:rPr>
              <a:t>Overlaps</a:t>
            </a:r>
          </a:p>
          <a:p>
            <a:pPr marL="742950" lvl="1" indent="-285750">
              <a:buFont typeface="Wingdings" pitchFamily="2" charset="2"/>
              <a:buChar char="q"/>
            </a:pPr>
            <a:r>
              <a:rPr lang="en-US" sz="1600" dirty="0">
                <a:latin typeface="Calibri" panose="020F0502020204030204" pitchFamily="34" charset="0"/>
                <a:cs typeface="Calibri" panose="020F0502020204030204" pitchFamily="34" charset="0"/>
              </a:rPr>
              <a:t>Spikes/big numbers/calibration pulses</a:t>
            </a:r>
          </a:p>
          <a:p>
            <a:pPr marL="742950" lvl="1" indent="-285750">
              <a:buFont typeface="Wingdings" pitchFamily="2" charset="2"/>
              <a:buChar char="q"/>
            </a:pPr>
            <a:r>
              <a:rPr lang="en-US" sz="1600" dirty="0">
                <a:latin typeface="Calibri" panose="020F0502020204030204" pitchFamily="34" charset="0"/>
                <a:cs typeface="Calibri" panose="020F0502020204030204" pitchFamily="34" charset="0"/>
              </a:rPr>
              <a:t>Start-time and End-time not match the metadata</a:t>
            </a:r>
          </a:p>
        </p:txBody>
      </p:sp>
      <p:sp>
        <p:nvSpPr>
          <p:cNvPr id="37" name="TextBox 36">
            <a:extLst>
              <a:ext uri="{FF2B5EF4-FFF2-40B4-BE49-F238E27FC236}">
                <a16:creationId xmlns:a16="http://schemas.microsoft.com/office/drawing/2014/main" id="{4EE2CD98-253E-7A60-E31F-35DA86DA3285}"/>
              </a:ext>
            </a:extLst>
          </p:cNvPr>
          <p:cNvSpPr txBox="1"/>
          <p:nvPr/>
        </p:nvSpPr>
        <p:spPr>
          <a:xfrm>
            <a:off x="78075" y="4884892"/>
            <a:ext cx="4987911" cy="1846659"/>
          </a:xfrm>
          <a:prstGeom prst="rect">
            <a:avLst/>
          </a:prstGeom>
          <a:noFill/>
        </p:spPr>
        <p:txBody>
          <a:bodyPr wrap="square">
            <a:spAutoFit/>
          </a:bodyPr>
          <a:lstStyle/>
          <a:p>
            <a:r>
              <a:rPr lang="en-SG" b="1" dirty="0">
                <a:latin typeface="Calibri" panose="020F0502020204030204" pitchFamily="34" charset="0"/>
                <a:cs typeface="Calibri" panose="020F0502020204030204" pitchFamily="34" charset="0"/>
              </a:rPr>
              <a:t>Archiving &amp; managing the datasets:</a:t>
            </a:r>
          </a:p>
          <a:p>
            <a:pPr marL="742950" lvl="1" indent="-285750">
              <a:buFont typeface="Courier New" panose="02070309020205020404" pitchFamily="49" charset="0"/>
              <a:buChar char="o"/>
            </a:pPr>
            <a:r>
              <a:rPr lang="en-SG" sz="1600" dirty="0">
                <a:latin typeface="Calibri" panose="020F0502020204030204" pitchFamily="34" charset="0"/>
                <a:cs typeface="Calibri" panose="020F0502020204030204" pitchFamily="34" charset="0"/>
              </a:rPr>
              <a:t>Preconditioned (waveform) data</a:t>
            </a:r>
          </a:p>
          <a:p>
            <a:pPr marL="742950" lvl="1" indent="-285750">
              <a:buFont typeface="Courier New" panose="02070309020205020404" pitchFamily="49" charset="0"/>
              <a:buChar char="o"/>
            </a:pPr>
            <a:r>
              <a:rPr lang="en-SG" sz="1600" dirty="0">
                <a:latin typeface="Calibri" panose="020F0502020204030204" pitchFamily="34" charset="0"/>
                <a:cs typeface="Calibri" panose="020F0502020204030204" pitchFamily="34" charset="0"/>
              </a:rPr>
              <a:t>Metadata</a:t>
            </a:r>
          </a:p>
          <a:p>
            <a:pPr marL="742950" lvl="1" indent="-285750">
              <a:buFont typeface="Courier New" panose="02070309020205020404" pitchFamily="49" charset="0"/>
              <a:buChar char="o"/>
            </a:pPr>
            <a:r>
              <a:rPr lang="en-SG" sz="1600" dirty="0">
                <a:latin typeface="Calibri" panose="020F0502020204030204" pitchFamily="34" charset="0"/>
                <a:cs typeface="Calibri" panose="020F0502020204030204" pitchFamily="34" charset="0"/>
              </a:rPr>
              <a:t>Processed data: detected events &amp; features, </a:t>
            </a:r>
            <a:r>
              <a:rPr lang="en-US" sz="1600" dirty="0">
                <a:latin typeface="Aptos" panose="020B0004020202020204" pitchFamily="34" charset="0"/>
              </a:rPr>
              <a:t>RSAM, SSAM, RMS, </a:t>
            </a:r>
            <a:r>
              <a:rPr lang="en-SG" sz="1600" dirty="0">
                <a:latin typeface="Aptos" panose="020B0004020202020204" pitchFamily="34" charset="0"/>
              </a:rPr>
              <a:t>Seismic intensity ratios, etc. </a:t>
            </a:r>
          </a:p>
          <a:p>
            <a:pPr marL="742950" lvl="1" indent="-285750">
              <a:buFont typeface="Courier New" panose="02070309020205020404" pitchFamily="49" charset="0"/>
              <a:buChar char="o"/>
            </a:pPr>
            <a:r>
              <a:rPr lang="en-SG" sz="1600" dirty="0">
                <a:latin typeface="Calibri" panose="020F0502020204030204" pitchFamily="34" charset="0"/>
                <a:cs typeface="Calibri" panose="020F0502020204030204" pitchFamily="34" charset="0"/>
              </a:rPr>
              <a:t>Eruption/unrest phases</a:t>
            </a:r>
          </a:p>
        </p:txBody>
      </p:sp>
      <p:sp>
        <p:nvSpPr>
          <p:cNvPr id="36" name="Rectangle 35">
            <a:extLst>
              <a:ext uri="{FF2B5EF4-FFF2-40B4-BE49-F238E27FC236}">
                <a16:creationId xmlns:a16="http://schemas.microsoft.com/office/drawing/2014/main" id="{718582A0-915C-F965-5E7A-E9E0996F7E79}"/>
              </a:ext>
            </a:extLst>
          </p:cNvPr>
          <p:cNvSpPr/>
          <p:nvPr/>
        </p:nvSpPr>
        <p:spPr>
          <a:xfrm>
            <a:off x="286837" y="68119"/>
            <a:ext cx="5204823" cy="523220"/>
          </a:xfrm>
          <a:prstGeom prst="rect">
            <a:avLst/>
          </a:prstGeom>
        </p:spPr>
        <p:txBody>
          <a:bodyPr wrap="none">
            <a:spAutoFit/>
          </a:bodyPr>
          <a:lstStyle/>
          <a:p>
            <a:r>
              <a:rPr lang="en-US" sz="2800" b="1" dirty="0">
                <a:latin typeface="Calibri" panose="020F0502020204030204" pitchFamily="34" charset="0"/>
                <a:cs typeface="Calibri" panose="020F0502020204030204" pitchFamily="34" charset="0"/>
              </a:rPr>
              <a:t>Seismic data processing workflow</a:t>
            </a:r>
          </a:p>
        </p:txBody>
      </p:sp>
      <p:grpSp>
        <p:nvGrpSpPr>
          <p:cNvPr id="46" name="Group 45">
            <a:extLst>
              <a:ext uri="{FF2B5EF4-FFF2-40B4-BE49-F238E27FC236}">
                <a16:creationId xmlns:a16="http://schemas.microsoft.com/office/drawing/2014/main" id="{050F79F6-38EC-D577-182B-8363FF5A8D70}"/>
              </a:ext>
            </a:extLst>
          </p:cNvPr>
          <p:cNvGrpSpPr/>
          <p:nvPr/>
        </p:nvGrpSpPr>
        <p:grpSpPr>
          <a:xfrm>
            <a:off x="6977975" y="301840"/>
            <a:ext cx="4536564" cy="1515763"/>
            <a:chOff x="25455815" y="11518236"/>
            <a:chExt cx="3985640" cy="1331694"/>
          </a:xfrm>
        </p:grpSpPr>
        <p:pic>
          <p:nvPicPr>
            <p:cNvPr id="54" name="Picture 53">
              <a:extLst>
                <a:ext uri="{FF2B5EF4-FFF2-40B4-BE49-F238E27FC236}">
                  <a16:creationId xmlns:a16="http://schemas.microsoft.com/office/drawing/2014/main" id="{F968C9B1-45D3-0899-A89C-55660CF727C8}"/>
                </a:ext>
              </a:extLst>
            </p:cNvPr>
            <p:cNvPicPr>
              <a:picLocks noChangeAspect="1"/>
            </p:cNvPicPr>
            <p:nvPr/>
          </p:nvPicPr>
          <p:blipFill>
            <a:blip r:embed="rId3"/>
            <a:srcRect t="9328"/>
            <a:stretch>
              <a:fillRect/>
            </a:stretch>
          </p:blipFill>
          <p:spPr>
            <a:xfrm>
              <a:off x="25525980" y="12013426"/>
              <a:ext cx="3780000" cy="746978"/>
            </a:xfrm>
            <a:prstGeom prst="rect">
              <a:avLst/>
            </a:prstGeom>
          </p:spPr>
        </p:pic>
        <p:sp>
          <p:nvSpPr>
            <p:cNvPr id="55" name="Rounded Rectangle 54">
              <a:extLst>
                <a:ext uri="{FF2B5EF4-FFF2-40B4-BE49-F238E27FC236}">
                  <a16:creationId xmlns:a16="http://schemas.microsoft.com/office/drawing/2014/main" id="{FABDA2C4-17C8-4D0A-41ED-C1263947123A}"/>
                </a:ext>
              </a:extLst>
            </p:cNvPr>
            <p:cNvSpPr/>
            <p:nvPr/>
          </p:nvSpPr>
          <p:spPr>
            <a:xfrm>
              <a:off x="25455815" y="11518236"/>
              <a:ext cx="3985640" cy="1331694"/>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56" name="TextBox 55">
              <a:extLst>
                <a:ext uri="{FF2B5EF4-FFF2-40B4-BE49-F238E27FC236}">
                  <a16:creationId xmlns:a16="http://schemas.microsoft.com/office/drawing/2014/main" id="{9E4D43F9-DDB9-9555-5B3D-BC105383E4AC}"/>
                </a:ext>
              </a:extLst>
            </p:cNvPr>
            <p:cNvSpPr txBox="1"/>
            <p:nvPr/>
          </p:nvSpPr>
          <p:spPr>
            <a:xfrm>
              <a:off x="25499657" y="11544605"/>
              <a:ext cx="1491522" cy="320458"/>
            </a:xfrm>
            <a:prstGeom prst="rect">
              <a:avLst/>
            </a:prstGeom>
            <a:noFill/>
          </p:spPr>
          <p:txBody>
            <a:bodyPr wrap="none" rtlCol="0">
              <a:spAutoFit/>
            </a:bodyPr>
            <a:lstStyle/>
            <a:p>
              <a:r>
                <a:rPr lang="en-US" b="1" dirty="0">
                  <a:solidFill>
                    <a:srgbClr val="C00000"/>
                  </a:solidFill>
                  <a:latin typeface="Aptos" panose="020B0004020202020204" pitchFamily="34" charset="0"/>
                </a:rPr>
                <a:t>Raw waveform</a:t>
              </a:r>
            </a:p>
          </p:txBody>
        </p:sp>
        <p:pic>
          <p:nvPicPr>
            <p:cNvPr id="57" name="Picture 4" descr="EPOS">
              <a:extLst>
                <a:ext uri="{FF2B5EF4-FFF2-40B4-BE49-F238E27FC236}">
                  <a16:creationId xmlns:a16="http://schemas.microsoft.com/office/drawing/2014/main" id="{6DCBE0EC-65DE-C525-4F36-27E6A7FD9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3089" y="11642715"/>
              <a:ext cx="614577" cy="275928"/>
            </a:xfrm>
            <a:prstGeom prst="rect">
              <a:avLst/>
            </a:prstGeom>
            <a:solidFill>
              <a:schemeClr val="bg1"/>
            </a:solidFill>
          </p:spPr>
        </p:pic>
        <p:pic>
          <p:nvPicPr>
            <p:cNvPr id="58" name="Picture 57">
              <a:extLst>
                <a:ext uri="{FF2B5EF4-FFF2-40B4-BE49-F238E27FC236}">
                  <a16:creationId xmlns:a16="http://schemas.microsoft.com/office/drawing/2014/main" id="{B144CF24-DB01-C48A-4DBE-2F4935D76F13}"/>
                </a:ext>
              </a:extLst>
            </p:cNvPr>
            <p:cNvPicPr>
              <a:picLocks noChangeAspect="1"/>
            </p:cNvPicPr>
            <p:nvPr/>
          </p:nvPicPr>
          <p:blipFill>
            <a:blip r:embed="rId5"/>
            <a:stretch>
              <a:fillRect/>
            </a:stretch>
          </p:blipFill>
          <p:spPr>
            <a:xfrm>
              <a:off x="27523754" y="11605303"/>
              <a:ext cx="1037473" cy="409758"/>
            </a:xfrm>
            <a:prstGeom prst="rect">
              <a:avLst/>
            </a:prstGeom>
          </p:spPr>
        </p:pic>
      </p:grpSp>
      <p:pic>
        <p:nvPicPr>
          <p:cNvPr id="47" name="Graphic 46">
            <a:extLst>
              <a:ext uri="{FF2B5EF4-FFF2-40B4-BE49-F238E27FC236}">
                <a16:creationId xmlns:a16="http://schemas.microsoft.com/office/drawing/2014/main" id="{2B1C05D9-A0A7-B715-D0C2-892A394D4A28}"/>
              </a:ext>
            </a:extLst>
          </p:cNvPr>
          <p:cNvPicPr>
            <a:picLocks noChangeAspect="1"/>
          </p:cNvPicPr>
          <p:nvPr/>
        </p:nvPicPr>
        <p:blipFill>
          <a:blip r:embed="rId6">
            <a:alphaModFix amt="38000"/>
            <a:extLst>
              <a:ext uri="{96DAC541-7B7A-43D3-8B79-37D633B846F1}">
                <asvg:svgBlip xmlns:asvg="http://schemas.microsoft.com/office/drawing/2016/SVG/main" r:embed="rId7"/>
              </a:ext>
            </a:extLst>
          </a:blip>
          <a:stretch>
            <a:fillRect/>
          </a:stretch>
        </p:blipFill>
        <p:spPr>
          <a:xfrm>
            <a:off x="6762537" y="4780835"/>
            <a:ext cx="1449314" cy="1352207"/>
          </a:xfrm>
          <a:prstGeom prst="rect">
            <a:avLst/>
          </a:prstGeom>
        </p:spPr>
      </p:pic>
      <p:pic>
        <p:nvPicPr>
          <p:cNvPr id="48" name="Picture 47" descr="WOVOdat_logo_side_Sep2016.png">
            <a:extLst>
              <a:ext uri="{FF2B5EF4-FFF2-40B4-BE49-F238E27FC236}">
                <a16:creationId xmlns:a16="http://schemas.microsoft.com/office/drawing/2014/main" id="{82CFE4E9-59BD-1504-300D-96631C5B40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2377" y="5264124"/>
            <a:ext cx="649829" cy="559296"/>
          </a:xfrm>
          <a:prstGeom prst="rect">
            <a:avLst/>
          </a:prstGeom>
        </p:spPr>
      </p:pic>
      <p:sp>
        <p:nvSpPr>
          <p:cNvPr id="49" name="Rounded Rectangle 48">
            <a:extLst>
              <a:ext uri="{FF2B5EF4-FFF2-40B4-BE49-F238E27FC236}">
                <a16:creationId xmlns:a16="http://schemas.microsoft.com/office/drawing/2014/main" id="{354CC13C-7A3E-01DE-DA15-FE9B6E9CD298}"/>
              </a:ext>
            </a:extLst>
          </p:cNvPr>
          <p:cNvSpPr/>
          <p:nvPr/>
        </p:nvSpPr>
        <p:spPr>
          <a:xfrm>
            <a:off x="7014068" y="2141045"/>
            <a:ext cx="2732395" cy="97651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ptos" panose="020B0004020202020204" pitchFamily="34" charset="0"/>
              </a:rPr>
              <a:t>DATA PREPARATION</a:t>
            </a:r>
          </a:p>
          <a:p>
            <a:pPr algn="ctr"/>
            <a:r>
              <a:rPr lang="en-US" b="1" dirty="0">
                <a:solidFill>
                  <a:schemeClr val="tx1"/>
                </a:solidFill>
                <a:latin typeface="Aptos" panose="020B0004020202020204" pitchFamily="34" charset="0"/>
              </a:rPr>
              <a:t>Continuous waveform</a:t>
            </a:r>
          </a:p>
        </p:txBody>
      </p:sp>
      <p:sp>
        <p:nvSpPr>
          <p:cNvPr id="50" name="Rounded Rectangle 49">
            <a:extLst>
              <a:ext uri="{FF2B5EF4-FFF2-40B4-BE49-F238E27FC236}">
                <a16:creationId xmlns:a16="http://schemas.microsoft.com/office/drawing/2014/main" id="{90817311-20AE-EBEC-CA34-354294EC29C1}"/>
              </a:ext>
            </a:extLst>
          </p:cNvPr>
          <p:cNvSpPr/>
          <p:nvPr/>
        </p:nvSpPr>
        <p:spPr>
          <a:xfrm>
            <a:off x="7354930" y="4000906"/>
            <a:ext cx="2732395" cy="126321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tx1"/>
                </a:solidFill>
                <a:latin typeface="Aptos" panose="020B0004020202020204" pitchFamily="34" charset="0"/>
              </a:rPr>
              <a:t>SEISMIC TIME SERIES </a:t>
            </a:r>
          </a:p>
          <a:p>
            <a:pPr algn="ctr"/>
            <a:r>
              <a:rPr lang="en-SG" b="1" dirty="0">
                <a:solidFill>
                  <a:schemeClr val="tx1"/>
                </a:solidFill>
                <a:latin typeface="Aptos" panose="020B0004020202020204" pitchFamily="34" charset="0"/>
              </a:rPr>
              <a:t>METRICS</a:t>
            </a:r>
            <a:endParaRPr lang="en-US" b="1" dirty="0">
              <a:solidFill>
                <a:schemeClr val="tx1"/>
              </a:solidFill>
              <a:latin typeface="Aptos" panose="020B0004020202020204" pitchFamily="34" charset="0"/>
            </a:endParaRPr>
          </a:p>
          <a:p>
            <a:pPr algn="ctr"/>
            <a:r>
              <a:rPr lang="en-US" b="1" i="1" dirty="0">
                <a:solidFill>
                  <a:schemeClr val="tx1"/>
                </a:solidFill>
                <a:latin typeface="Aptos" panose="020B0004020202020204" pitchFamily="34" charset="0"/>
              </a:rPr>
              <a:t>(RSAM, SSAM, Seismic Intensity,  etc.)</a:t>
            </a:r>
          </a:p>
        </p:txBody>
      </p:sp>
      <p:sp>
        <p:nvSpPr>
          <p:cNvPr id="51" name="Rounded Rectangle 50">
            <a:extLst>
              <a:ext uri="{FF2B5EF4-FFF2-40B4-BE49-F238E27FC236}">
                <a16:creationId xmlns:a16="http://schemas.microsoft.com/office/drawing/2014/main" id="{240C4382-726C-CE11-A6E5-390BE5B8F92A}"/>
              </a:ext>
            </a:extLst>
          </p:cNvPr>
          <p:cNvSpPr/>
          <p:nvPr/>
        </p:nvSpPr>
        <p:spPr>
          <a:xfrm>
            <a:off x="5300255" y="5567405"/>
            <a:ext cx="1912639" cy="85712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ptos" panose="020B0004020202020204" pitchFamily="34" charset="0"/>
              </a:rPr>
              <a:t>FEATURES EXTRACTION</a:t>
            </a:r>
          </a:p>
        </p:txBody>
      </p:sp>
      <p:sp>
        <p:nvSpPr>
          <p:cNvPr id="52" name="Rounded Rectangle 51">
            <a:extLst>
              <a:ext uri="{FF2B5EF4-FFF2-40B4-BE49-F238E27FC236}">
                <a16:creationId xmlns:a16="http://schemas.microsoft.com/office/drawing/2014/main" id="{1F865002-B20B-F3AF-D415-2E47E4461CE4}"/>
              </a:ext>
            </a:extLst>
          </p:cNvPr>
          <p:cNvSpPr/>
          <p:nvPr/>
        </p:nvSpPr>
        <p:spPr>
          <a:xfrm>
            <a:off x="7761493" y="5567405"/>
            <a:ext cx="1938533" cy="85712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ptos" panose="020B0004020202020204" pitchFamily="34" charset="0"/>
              </a:rPr>
              <a:t>FEATURES EXTRACTION</a:t>
            </a:r>
          </a:p>
        </p:txBody>
      </p:sp>
      <p:sp>
        <p:nvSpPr>
          <p:cNvPr id="53" name="Rounded Rectangle 52">
            <a:extLst>
              <a:ext uri="{FF2B5EF4-FFF2-40B4-BE49-F238E27FC236}">
                <a16:creationId xmlns:a16="http://schemas.microsoft.com/office/drawing/2014/main" id="{06A59ECA-DD4F-14CE-1C7E-E28253890DFD}"/>
              </a:ext>
            </a:extLst>
          </p:cNvPr>
          <p:cNvSpPr/>
          <p:nvPr/>
        </p:nvSpPr>
        <p:spPr>
          <a:xfrm>
            <a:off x="5242164" y="4003100"/>
            <a:ext cx="1970730" cy="121090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a:solidFill>
                  <a:schemeClr val="tx1"/>
                </a:solidFill>
                <a:latin typeface="Aptos" panose="020B0004020202020204" pitchFamily="34" charset="0"/>
              </a:rPr>
              <a:t>EARTHQUAKE  DETECTION, </a:t>
            </a:r>
          </a:p>
          <a:p>
            <a:pPr algn="ctr"/>
            <a:r>
              <a:rPr lang="en-SG" b="1" dirty="0">
                <a:solidFill>
                  <a:schemeClr val="tx1"/>
                </a:solidFill>
                <a:latin typeface="Aptos" panose="020B0004020202020204" pitchFamily="34" charset="0"/>
              </a:rPr>
              <a:t>TREMOR CATALOG, ETC.</a:t>
            </a:r>
            <a:endParaRPr lang="en-US" b="1" dirty="0">
              <a:solidFill>
                <a:schemeClr val="tx1"/>
              </a:solidFill>
              <a:latin typeface="Aptos" panose="020B0004020202020204" pitchFamily="34" charset="0"/>
            </a:endParaRPr>
          </a:p>
        </p:txBody>
      </p:sp>
      <p:cxnSp>
        <p:nvCxnSpPr>
          <p:cNvPr id="41" name="Elbow Connector 40">
            <a:extLst>
              <a:ext uri="{FF2B5EF4-FFF2-40B4-BE49-F238E27FC236}">
                <a16:creationId xmlns:a16="http://schemas.microsoft.com/office/drawing/2014/main" id="{3D68B7E9-2457-EB06-82EA-760297AD68FF}"/>
              </a:ext>
            </a:extLst>
          </p:cNvPr>
          <p:cNvCxnSpPr>
            <a:cxnSpLocks/>
            <a:stCxn id="49" idx="2"/>
            <a:endCxn id="50" idx="0"/>
          </p:cNvCxnSpPr>
          <p:nvPr/>
        </p:nvCxnSpPr>
        <p:spPr>
          <a:xfrm rot="16200000" flipH="1">
            <a:off x="8109024" y="3388802"/>
            <a:ext cx="883346" cy="340862"/>
          </a:xfrm>
          <a:prstGeom prst="bentConnector3">
            <a:avLst>
              <a:gd name="adj1" fmla="val 50000"/>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Elbow Connector 41">
            <a:extLst>
              <a:ext uri="{FF2B5EF4-FFF2-40B4-BE49-F238E27FC236}">
                <a16:creationId xmlns:a16="http://schemas.microsoft.com/office/drawing/2014/main" id="{5338D3EA-E17F-1D05-4F3D-A1F1CF99FDEA}"/>
              </a:ext>
            </a:extLst>
          </p:cNvPr>
          <p:cNvCxnSpPr>
            <a:cxnSpLocks/>
            <a:stCxn id="49" idx="2"/>
            <a:endCxn id="53" idx="0"/>
          </p:cNvCxnSpPr>
          <p:nvPr/>
        </p:nvCxnSpPr>
        <p:spPr>
          <a:xfrm rot="5400000">
            <a:off x="6861128" y="2483962"/>
            <a:ext cx="885540" cy="2152737"/>
          </a:xfrm>
          <a:prstGeom prst="bentConnector3">
            <a:avLst>
              <a:gd name="adj1" fmla="val 50000"/>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Elbow Connector 42">
            <a:extLst>
              <a:ext uri="{FF2B5EF4-FFF2-40B4-BE49-F238E27FC236}">
                <a16:creationId xmlns:a16="http://schemas.microsoft.com/office/drawing/2014/main" id="{881BE782-19B6-D66C-C678-A087CCE4CE83}"/>
              </a:ext>
            </a:extLst>
          </p:cNvPr>
          <p:cNvCxnSpPr>
            <a:cxnSpLocks/>
          </p:cNvCxnSpPr>
          <p:nvPr/>
        </p:nvCxnSpPr>
        <p:spPr>
          <a:xfrm rot="5400000">
            <a:off x="5961185" y="5423973"/>
            <a:ext cx="532688" cy="0"/>
          </a:xfrm>
          <a:prstGeom prst="bentConnector3">
            <a:avLst>
              <a:gd name="adj1" fmla="val 50000"/>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Elbow Connector 43">
            <a:extLst>
              <a:ext uri="{FF2B5EF4-FFF2-40B4-BE49-F238E27FC236}">
                <a16:creationId xmlns:a16="http://schemas.microsoft.com/office/drawing/2014/main" id="{B2003D8E-348A-D79A-DB6D-60794DC15B29}"/>
              </a:ext>
            </a:extLst>
          </p:cNvPr>
          <p:cNvCxnSpPr>
            <a:cxnSpLocks/>
          </p:cNvCxnSpPr>
          <p:nvPr/>
        </p:nvCxnSpPr>
        <p:spPr>
          <a:xfrm rot="5400000">
            <a:off x="8434303" y="5423973"/>
            <a:ext cx="532687" cy="0"/>
          </a:xfrm>
          <a:prstGeom prst="bentConnector3">
            <a:avLst>
              <a:gd name="adj1" fmla="val 50000"/>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Elbow Connector 44">
            <a:extLst>
              <a:ext uri="{FF2B5EF4-FFF2-40B4-BE49-F238E27FC236}">
                <a16:creationId xmlns:a16="http://schemas.microsoft.com/office/drawing/2014/main" id="{B3EEB233-CAC9-88D2-214C-32A8BEBCF39A}"/>
              </a:ext>
            </a:extLst>
          </p:cNvPr>
          <p:cNvCxnSpPr>
            <a:cxnSpLocks/>
          </p:cNvCxnSpPr>
          <p:nvPr/>
        </p:nvCxnSpPr>
        <p:spPr>
          <a:xfrm rot="5400000">
            <a:off x="8056806" y="2039133"/>
            <a:ext cx="532688" cy="0"/>
          </a:xfrm>
          <a:prstGeom prst="bentConnector3">
            <a:avLst>
              <a:gd name="adj1" fmla="val 50000"/>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59" name="Graphic 58">
            <a:extLst>
              <a:ext uri="{FF2B5EF4-FFF2-40B4-BE49-F238E27FC236}">
                <a16:creationId xmlns:a16="http://schemas.microsoft.com/office/drawing/2014/main" id="{8FC59298-B80A-9E31-67BC-8E99ED8960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17576" y="3232888"/>
            <a:ext cx="2259701" cy="772554"/>
          </a:xfrm>
          <a:prstGeom prst="rect">
            <a:avLst/>
          </a:prstGeom>
        </p:spPr>
      </p:pic>
      <p:sp>
        <p:nvSpPr>
          <p:cNvPr id="67" name="TextBox 66">
            <a:extLst>
              <a:ext uri="{FF2B5EF4-FFF2-40B4-BE49-F238E27FC236}">
                <a16:creationId xmlns:a16="http://schemas.microsoft.com/office/drawing/2014/main" id="{93F0B680-6C50-7FB3-299D-46EB6414148D}"/>
              </a:ext>
            </a:extLst>
          </p:cNvPr>
          <p:cNvSpPr txBox="1"/>
          <p:nvPr/>
        </p:nvSpPr>
        <p:spPr>
          <a:xfrm>
            <a:off x="9796340" y="2273404"/>
            <a:ext cx="1896623" cy="584775"/>
          </a:xfrm>
          <a:prstGeom prst="rect">
            <a:avLst/>
          </a:prstGeom>
          <a:noFill/>
        </p:spPr>
        <p:txBody>
          <a:bodyPr wrap="square" rtlCol="0">
            <a:spAutoFit/>
          </a:bodyPr>
          <a:lstStyle/>
          <a:p>
            <a:r>
              <a:rPr lang="en-US" sz="1600" dirty="0" err="1">
                <a:solidFill>
                  <a:srgbClr val="C00000"/>
                </a:solidFill>
              </a:rPr>
              <a:t>PRECONDITIONED.mseed</a:t>
            </a:r>
            <a:endParaRPr lang="en-US" sz="1600" dirty="0">
              <a:solidFill>
                <a:srgbClr val="C00000"/>
              </a:solidFill>
            </a:endParaRPr>
          </a:p>
        </p:txBody>
      </p:sp>
      <p:sp>
        <p:nvSpPr>
          <p:cNvPr id="68" name="TextBox 67">
            <a:extLst>
              <a:ext uri="{FF2B5EF4-FFF2-40B4-BE49-F238E27FC236}">
                <a16:creationId xmlns:a16="http://schemas.microsoft.com/office/drawing/2014/main" id="{AF484ADB-3FFD-52AC-B7A7-F11182AE7807}"/>
              </a:ext>
            </a:extLst>
          </p:cNvPr>
          <p:cNvSpPr txBox="1"/>
          <p:nvPr/>
        </p:nvSpPr>
        <p:spPr>
          <a:xfrm>
            <a:off x="10117740" y="3980485"/>
            <a:ext cx="1710859" cy="830997"/>
          </a:xfrm>
          <a:prstGeom prst="rect">
            <a:avLst/>
          </a:prstGeom>
          <a:noFill/>
        </p:spPr>
        <p:txBody>
          <a:bodyPr wrap="square" rtlCol="0">
            <a:spAutoFit/>
          </a:bodyPr>
          <a:lstStyle/>
          <a:p>
            <a:r>
              <a:rPr lang="en-US" sz="1600" dirty="0">
                <a:solidFill>
                  <a:srgbClr val="C00000"/>
                </a:solidFill>
              </a:rPr>
              <a:t>Detected events &amp; time series (CSV file)</a:t>
            </a:r>
          </a:p>
        </p:txBody>
      </p:sp>
      <p:sp>
        <p:nvSpPr>
          <p:cNvPr id="69" name="TextBox 68">
            <a:extLst>
              <a:ext uri="{FF2B5EF4-FFF2-40B4-BE49-F238E27FC236}">
                <a16:creationId xmlns:a16="http://schemas.microsoft.com/office/drawing/2014/main" id="{FCF0CA4E-CD96-0A4D-BD5E-6865A856EF23}"/>
              </a:ext>
            </a:extLst>
          </p:cNvPr>
          <p:cNvSpPr txBox="1"/>
          <p:nvPr/>
        </p:nvSpPr>
        <p:spPr>
          <a:xfrm>
            <a:off x="9463715" y="1802491"/>
            <a:ext cx="2306209" cy="338554"/>
          </a:xfrm>
          <a:prstGeom prst="rect">
            <a:avLst/>
          </a:prstGeom>
          <a:noFill/>
        </p:spPr>
        <p:txBody>
          <a:bodyPr wrap="none" rtlCol="0">
            <a:spAutoFit/>
          </a:bodyPr>
          <a:lstStyle/>
          <a:p>
            <a:r>
              <a:rPr lang="en-US" sz="1600" dirty="0">
                <a:solidFill>
                  <a:srgbClr val="00B050"/>
                </a:solidFill>
              </a:rPr>
              <a:t>Metadata (infrastructure)</a:t>
            </a:r>
          </a:p>
        </p:txBody>
      </p:sp>
      <p:sp>
        <p:nvSpPr>
          <p:cNvPr id="70" name="TextBox 69">
            <a:extLst>
              <a:ext uri="{FF2B5EF4-FFF2-40B4-BE49-F238E27FC236}">
                <a16:creationId xmlns:a16="http://schemas.microsoft.com/office/drawing/2014/main" id="{5164BB41-AEC9-7633-C82D-48D8D61D1522}"/>
              </a:ext>
            </a:extLst>
          </p:cNvPr>
          <p:cNvSpPr txBox="1"/>
          <p:nvPr/>
        </p:nvSpPr>
        <p:spPr>
          <a:xfrm>
            <a:off x="9796340" y="2804105"/>
            <a:ext cx="2561875" cy="338554"/>
          </a:xfrm>
          <a:prstGeom prst="rect">
            <a:avLst/>
          </a:prstGeom>
          <a:noFill/>
        </p:spPr>
        <p:txBody>
          <a:bodyPr wrap="square" rtlCol="0">
            <a:spAutoFit/>
          </a:bodyPr>
          <a:lstStyle/>
          <a:p>
            <a:r>
              <a:rPr lang="en-US" sz="1600" dirty="0">
                <a:solidFill>
                  <a:srgbClr val="00B050"/>
                </a:solidFill>
              </a:rPr>
              <a:t>Metadata (preprocessing)</a:t>
            </a:r>
          </a:p>
        </p:txBody>
      </p:sp>
      <p:sp>
        <p:nvSpPr>
          <p:cNvPr id="71" name="TextBox 70">
            <a:extLst>
              <a:ext uri="{FF2B5EF4-FFF2-40B4-BE49-F238E27FC236}">
                <a16:creationId xmlns:a16="http://schemas.microsoft.com/office/drawing/2014/main" id="{D7D73D39-721D-A6E6-150C-06FF3C20CAB4}"/>
              </a:ext>
            </a:extLst>
          </p:cNvPr>
          <p:cNvSpPr txBox="1"/>
          <p:nvPr/>
        </p:nvSpPr>
        <p:spPr>
          <a:xfrm>
            <a:off x="10079832" y="4780835"/>
            <a:ext cx="2048831" cy="338554"/>
          </a:xfrm>
          <a:prstGeom prst="rect">
            <a:avLst/>
          </a:prstGeom>
          <a:noFill/>
        </p:spPr>
        <p:txBody>
          <a:bodyPr wrap="none" rtlCol="0">
            <a:spAutoFit/>
          </a:bodyPr>
          <a:lstStyle/>
          <a:p>
            <a:r>
              <a:rPr lang="en-US" sz="1600" dirty="0">
                <a:solidFill>
                  <a:srgbClr val="00B050"/>
                </a:solidFill>
              </a:rPr>
              <a:t>Metadata (processing)</a:t>
            </a:r>
          </a:p>
        </p:txBody>
      </p:sp>
      <p:sp>
        <p:nvSpPr>
          <p:cNvPr id="72" name="TextBox 71">
            <a:extLst>
              <a:ext uri="{FF2B5EF4-FFF2-40B4-BE49-F238E27FC236}">
                <a16:creationId xmlns:a16="http://schemas.microsoft.com/office/drawing/2014/main" id="{D37C410B-F205-F4E9-603A-9BC240558204}"/>
              </a:ext>
            </a:extLst>
          </p:cNvPr>
          <p:cNvSpPr txBox="1"/>
          <p:nvPr/>
        </p:nvSpPr>
        <p:spPr>
          <a:xfrm>
            <a:off x="9700026" y="5661749"/>
            <a:ext cx="1698478" cy="338554"/>
          </a:xfrm>
          <a:prstGeom prst="rect">
            <a:avLst/>
          </a:prstGeom>
          <a:noFill/>
        </p:spPr>
        <p:txBody>
          <a:bodyPr wrap="none" rtlCol="0">
            <a:spAutoFit/>
          </a:bodyPr>
          <a:lstStyle/>
          <a:p>
            <a:r>
              <a:rPr lang="en-US" sz="1600" dirty="0">
                <a:solidFill>
                  <a:srgbClr val="C00000"/>
                </a:solidFill>
              </a:rPr>
              <a:t>Features (CSV file)</a:t>
            </a:r>
          </a:p>
        </p:txBody>
      </p:sp>
      <p:sp>
        <p:nvSpPr>
          <p:cNvPr id="73" name="TextBox 72">
            <a:extLst>
              <a:ext uri="{FF2B5EF4-FFF2-40B4-BE49-F238E27FC236}">
                <a16:creationId xmlns:a16="http://schemas.microsoft.com/office/drawing/2014/main" id="{3D0C322B-2ABD-20E1-599C-2204B88F9FF9}"/>
              </a:ext>
            </a:extLst>
          </p:cNvPr>
          <p:cNvSpPr txBox="1"/>
          <p:nvPr/>
        </p:nvSpPr>
        <p:spPr>
          <a:xfrm>
            <a:off x="9700026" y="5963765"/>
            <a:ext cx="2048831" cy="338554"/>
          </a:xfrm>
          <a:prstGeom prst="rect">
            <a:avLst/>
          </a:prstGeom>
          <a:noFill/>
        </p:spPr>
        <p:txBody>
          <a:bodyPr wrap="none" rtlCol="0">
            <a:spAutoFit/>
          </a:bodyPr>
          <a:lstStyle/>
          <a:p>
            <a:r>
              <a:rPr lang="en-US" sz="1600" dirty="0">
                <a:solidFill>
                  <a:srgbClr val="00B050"/>
                </a:solidFill>
              </a:rPr>
              <a:t>Metadata (processing)</a:t>
            </a:r>
          </a:p>
        </p:txBody>
      </p:sp>
    </p:spTree>
    <p:extLst>
      <p:ext uri="{BB962C8B-B14F-4D97-AF65-F5344CB8AC3E}">
        <p14:creationId xmlns:p14="http://schemas.microsoft.com/office/powerpoint/2010/main" val="3162616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732CC-69B4-59F8-4EC3-4EB37B95801C}"/>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DEC3DBE9-AA2C-3BE1-1F6B-8E35BADF4EBE}"/>
              </a:ext>
            </a:extLst>
          </p:cNvPr>
          <p:cNvSpPr/>
          <p:nvPr/>
        </p:nvSpPr>
        <p:spPr>
          <a:xfrm>
            <a:off x="5802251" y="437202"/>
            <a:ext cx="5747492" cy="5974484"/>
          </a:xfrm>
          <a:prstGeom prst="roundRect">
            <a:avLst>
              <a:gd name="adj" fmla="val 142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6F9A4EFB-2443-ACE6-4290-2EDCFB48FC23}"/>
              </a:ext>
            </a:extLst>
          </p:cNvPr>
          <p:cNvSpPr/>
          <p:nvPr/>
        </p:nvSpPr>
        <p:spPr>
          <a:xfrm>
            <a:off x="300942" y="196770"/>
            <a:ext cx="520861" cy="497711"/>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Calibri" panose="020F0502020204030204" pitchFamily="34" charset="0"/>
                <a:cs typeface="Calibri" panose="020F0502020204030204" pitchFamily="34" charset="0"/>
              </a:rPr>
              <a:t>1</a:t>
            </a:r>
          </a:p>
        </p:txBody>
      </p:sp>
      <p:sp>
        <p:nvSpPr>
          <p:cNvPr id="5" name="TextBox 4">
            <a:extLst>
              <a:ext uri="{FF2B5EF4-FFF2-40B4-BE49-F238E27FC236}">
                <a16:creationId xmlns:a16="http://schemas.microsoft.com/office/drawing/2014/main" id="{458C6C20-0C97-C0B0-D97F-B753AF4E68A7}"/>
              </a:ext>
            </a:extLst>
          </p:cNvPr>
          <p:cNvSpPr txBox="1"/>
          <p:nvPr/>
        </p:nvSpPr>
        <p:spPr>
          <a:xfrm>
            <a:off x="937549" y="260959"/>
            <a:ext cx="3445046" cy="430887"/>
          </a:xfrm>
          <a:prstGeom prst="rect">
            <a:avLst/>
          </a:prstGeom>
          <a:noFill/>
        </p:spPr>
        <p:txBody>
          <a:bodyPr wrap="none" rtlCol="0">
            <a:spAutoFit/>
          </a:bodyPr>
          <a:lstStyle/>
          <a:p>
            <a:r>
              <a:rPr lang="en-US" sz="2200" b="1" dirty="0">
                <a:solidFill>
                  <a:schemeClr val="accent6"/>
                </a:solidFill>
                <a:latin typeface="Calibri" panose="020F0502020204030204" pitchFamily="34" charset="0"/>
                <a:cs typeface="Calibri" panose="020F0502020204030204" pitchFamily="34" charset="0"/>
              </a:rPr>
              <a:t>Waveform data &amp; metadata</a:t>
            </a:r>
          </a:p>
        </p:txBody>
      </p:sp>
      <p:sp>
        <p:nvSpPr>
          <p:cNvPr id="6" name="TextBox 5">
            <a:extLst>
              <a:ext uri="{FF2B5EF4-FFF2-40B4-BE49-F238E27FC236}">
                <a16:creationId xmlns:a16="http://schemas.microsoft.com/office/drawing/2014/main" id="{A78E9EFF-A67E-84E9-5AAB-DD1602717960}"/>
              </a:ext>
            </a:extLst>
          </p:cNvPr>
          <p:cNvSpPr txBox="1"/>
          <p:nvPr/>
        </p:nvSpPr>
        <p:spPr>
          <a:xfrm>
            <a:off x="300942" y="879676"/>
            <a:ext cx="5116010" cy="5632311"/>
          </a:xfrm>
          <a:prstGeom prst="rect">
            <a:avLst/>
          </a:prstGeom>
          <a:noFill/>
        </p:spPr>
        <p:txBody>
          <a:bodyPr wrap="square" rtlCol="0">
            <a:spAutoFit/>
          </a:bodyPr>
          <a:lstStyle/>
          <a:p>
            <a:pPr marL="285750" indent="-285750">
              <a:buFont typeface="Symbol" pitchFamily="2" charset="2"/>
              <a:buChar char="Þ"/>
            </a:pPr>
            <a:r>
              <a:rPr lang="en-US" dirty="0">
                <a:latin typeface="Calibri" panose="020F0502020204030204" pitchFamily="34" charset="0"/>
                <a:cs typeface="Calibri" panose="020F0502020204030204" pitchFamily="34" charset="0"/>
              </a:rPr>
              <a:t>Data availability, to correlate with any volcanic activity:</a:t>
            </a:r>
          </a:p>
          <a:p>
            <a:pPr marL="742950" lvl="1" indent="-285750">
              <a:buFontTx/>
              <a:buChar char="-"/>
            </a:pPr>
            <a:r>
              <a:rPr lang="en-US" dirty="0">
                <a:latin typeface="Calibri" panose="020F0502020204030204" pitchFamily="34" charset="0"/>
                <a:cs typeface="Calibri" panose="020F0502020204030204" pitchFamily="34" charset="0"/>
              </a:rPr>
              <a:t>Unrest: eruption, failed eruption, eruption phases (explosion, lava extrusion, etc.)</a:t>
            </a:r>
          </a:p>
          <a:p>
            <a:pPr marL="742950" lvl="1" indent="-285750">
              <a:buFontTx/>
              <a:buChar char="-"/>
            </a:pPr>
            <a:r>
              <a:rPr lang="en-US" dirty="0">
                <a:latin typeface="Calibri" panose="020F0502020204030204" pitchFamily="34" charset="0"/>
                <a:cs typeface="Calibri" panose="020F0502020204030204" pitchFamily="34" charset="0"/>
              </a:rPr>
              <a:t>Phenomena &amp; processes (PDC, lahar, lava flow, dike propagation, intrusion, magma migration, degassing, ash venting, swarm, etc.)</a:t>
            </a:r>
          </a:p>
          <a:p>
            <a:pPr marL="742950" lvl="1" indent="-285750">
              <a:buFont typeface="Courier New" panose="02070309020205020404" pitchFamily="49" charset="0"/>
              <a:buChar char="o"/>
            </a:pPr>
            <a:endParaRPr lang="en-US" dirty="0">
              <a:latin typeface="Calibri" panose="020F0502020204030204" pitchFamily="34" charset="0"/>
              <a:cs typeface="Calibri" panose="020F0502020204030204" pitchFamily="34" charset="0"/>
            </a:endParaRPr>
          </a:p>
          <a:p>
            <a:pPr marL="285750" indent="-285750">
              <a:buFont typeface="Symbol" pitchFamily="2" charset="2"/>
              <a:buChar char="Þ"/>
            </a:pPr>
            <a:r>
              <a:rPr lang="en-US" dirty="0">
                <a:latin typeface="Calibri" panose="020F0502020204030204" pitchFamily="34" charset="0"/>
                <a:cs typeface="Calibri" panose="020F0502020204030204" pitchFamily="34" charset="0"/>
              </a:rPr>
              <a:t>Data preconditioning (</a:t>
            </a:r>
            <a:r>
              <a:rPr lang="en-SG" i="1" dirty="0">
                <a:latin typeface="Calibri" panose="020F0502020204030204" pitchFamily="34" charset="0"/>
                <a:cs typeface="Calibri" panose="020F0502020204030204" pitchFamily="34" charset="0"/>
              </a:rPr>
              <a:t>obtaining continuous waveform data requiring </a:t>
            </a:r>
            <a:r>
              <a:rPr lang="en-US" i="1" dirty="0">
                <a:latin typeface="Calibri" panose="020F0502020204030204" pitchFamily="34" charset="0"/>
                <a:cs typeface="Calibri" panose="020F0502020204030204" pitchFamily="34" charset="0"/>
              </a:rPr>
              <a:t>preconditioning</a:t>
            </a:r>
            <a:r>
              <a:rPr lang="en-US" dirty="0">
                <a:latin typeface="Calibri" panose="020F0502020204030204" pitchFamily="34" charset="0"/>
                <a:cs typeface="Calibri" panose="020F0502020204030204" pitchFamily="34" charset="0"/>
              </a:rPr>
              <a:t>)</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Gaps  (fixed number, interpolation, average, folding) </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Pre-filled gaps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Sampling rate (use the lowest)</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Overlaps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Spikes/big numbers/calibration pulses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Start-time and End-time not match the metadata</a:t>
            </a:r>
          </a:p>
          <a:p>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DAC046C-21DD-CD3A-5285-5E03D9044412}"/>
              </a:ext>
            </a:extLst>
          </p:cNvPr>
          <p:cNvSpPr txBox="1"/>
          <p:nvPr/>
        </p:nvSpPr>
        <p:spPr>
          <a:xfrm>
            <a:off x="5967783" y="476402"/>
            <a:ext cx="5416427" cy="5755422"/>
          </a:xfrm>
          <a:prstGeom prst="rect">
            <a:avLst/>
          </a:prstGeom>
          <a:noFill/>
        </p:spPr>
        <p:txBody>
          <a:bodyPr wrap="square" rtlCol="0">
            <a:spAutoFit/>
          </a:bodyPr>
          <a:lstStyle/>
          <a:p>
            <a:r>
              <a:rPr lang="en-US" b="1" dirty="0">
                <a:solidFill>
                  <a:srgbClr val="C00000"/>
                </a:solidFill>
                <a:latin typeface="Calibri" panose="020F0502020204030204" pitchFamily="34" charset="0"/>
                <a:cs typeface="Calibri" panose="020F0502020204030204" pitchFamily="34" charset="0"/>
              </a:rPr>
              <a:t>What data to be archived?</a:t>
            </a:r>
          </a:p>
          <a:p>
            <a:endParaRPr lang="en-US" b="1" dirty="0">
              <a:latin typeface="Calibri" panose="020F0502020204030204" pitchFamily="34" charset="0"/>
              <a:cs typeface="Calibri" panose="020F0502020204030204" pitchFamily="34" charset="0"/>
            </a:endParaRPr>
          </a:p>
          <a:p>
            <a:pPr marL="342900" indent="-342900">
              <a:buAutoNum type="arabicPeriod"/>
            </a:pPr>
            <a:r>
              <a:rPr lang="en-US" dirty="0">
                <a:latin typeface="Calibri" panose="020F0502020204030204" pitchFamily="34" charset="0"/>
                <a:cs typeface="Calibri" panose="020F0502020204030204" pitchFamily="34" charset="0"/>
              </a:rPr>
              <a:t>Seismic monitoring metadata (FDSN standard)</a:t>
            </a:r>
          </a:p>
          <a:p>
            <a:r>
              <a:rPr lang="en-US" sz="1400" dirty="0">
                <a:solidFill>
                  <a:srgbClr val="C00000"/>
                </a:solidFill>
                <a:latin typeface="Courier New" panose="02070309020205020404" pitchFamily="49" charset="0"/>
                <a:cs typeface="Courier New" panose="02070309020205020404" pitchFamily="49" charset="0"/>
              </a:rPr>
              <a:t>“Network-Station-Channel” code: f"{</a:t>
            </a:r>
            <a:r>
              <a:rPr lang="en-US" sz="1400" dirty="0" err="1">
                <a:solidFill>
                  <a:srgbClr val="C00000"/>
                </a:solidFill>
                <a:latin typeface="Courier New" panose="02070309020205020404" pitchFamily="49" charset="0"/>
                <a:cs typeface="Courier New" panose="02070309020205020404" pitchFamily="49" charset="0"/>
              </a:rPr>
              <a:t>net.code</a:t>
            </a:r>
            <a:r>
              <a:rPr lang="en-US" sz="1400" dirty="0">
                <a:solidFill>
                  <a:srgbClr val="C00000"/>
                </a:solidFill>
                <a:latin typeface="Courier New" panose="02070309020205020404" pitchFamily="49" charset="0"/>
                <a:cs typeface="Courier New" panose="02070309020205020404" pitchFamily="49" charset="0"/>
              </a:rPr>
              <a:t>}.{</a:t>
            </a:r>
            <a:r>
              <a:rPr lang="en-US" sz="1400" dirty="0" err="1">
                <a:solidFill>
                  <a:srgbClr val="C00000"/>
                </a:solidFill>
                <a:latin typeface="Courier New" panose="02070309020205020404" pitchFamily="49" charset="0"/>
                <a:cs typeface="Courier New" panose="02070309020205020404" pitchFamily="49" charset="0"/>
              </a:rPr>
              <a:t>sta.code</a:t>
            </a:r>
            <a:r>
              <a:rPr lang="en-US" sz="1400" dirty="0">
                <a:solidFill>
                  <a:srgbClr val="C00000"/>
                </a:solidFill>
                <a:latin typeface="Courier New" panose="02070309020205020404" pitchFamily="49" charset="0"/>
                <a:cs typeface="Courier New" panose="02070309020205020404" pitchFamily="49" charset="0"/>
              </a:rPr>
              <a:t>}.{</a:t>
            </a:r>
            <a:r>
              <a:rPr lang="en-US" sz="1400" dirty="0" err="1">
                <a:solidFill>
                  <a:srgbClr val="C00000"/>
                </a:solidFill>
                <a:latin typeface="Courier New" panose="02070309020205020404" pitchFamily="49" charset="0"/>
                <a:cs typeface="Courier New" panose="02070309020205020404" pitchFamily="49" charset="0"/>
              </a:rPr>
              <a:t>cha.code</a:t>
            </a:r>
            <a:r>
              <a:rPr lang="en-US" sz="1400" dirty="0">
                <a:solidFill>
                  <a:srgbClr val="C00000"/>
                </a:solidFill>
                <a:latin typeface="Courier New" panose="02070309020205020404" pitchFamily="49" charset="0"/>
                <a:cs typeface="Courier New" panose="02070309020205020404" pitchFamily="49" charset="0"/>
              </a:rPr>
              <a:t>}”,  </a:t>
            </a:r>
          </a:p>
          <a:p>
            <a:r>
              <a:rPr lang="en-US" sz="1400" dirty="0">
                <a:solidFill>
                  <a:srgbClr val="C00000"/>
                </a:solidFill>
                <a:latin typeface="Courier New" panose="02070309020205020404" pitchFamily="49" charset="0"/>
                <a:cs typeface="Courier New" panose="02070309020205020404" pitchFamily="49" charset="0"/>
              </a:rPr>
              <a:t>"Latitude": </a:t>
            </a:r>
            <a:r>
              <a:rPr lang="en-US" sz="1400" dirty="0" err="1">
                <a:solidFill>
                  <a:srgbClr val="C00000"/>
                </a:solidFill>
                <a:latin typeface="Courier New" panose="02070309020205020404" pitchFamily="49" charset="0"/>
                <a:cs typeface="Courier New" panose="02070309020205020404" pitchFamily="49" charset="0"/>
              </a:rPr>
              <a:t>sta.latitude</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"Longitude": </a:t>
            </a:r>
            <a:r>
              <a:rPr lang="en-US" sz="1400" dirty="0" err="1">
                <a:solidFill>
                  <a:srgbClr val="C00000"/>
                </a:solidFill>
                <a:latin typeface="Courier New" panose="02070309020205020404" pitchFamily="49" charset="0"/>
                <a:cs typeface="Courier New" panose="02070309020205020404" pitchFamily="49" charset="0"/>
              </a:rPr>
              <a:t>sta.longitude</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"Elevation": </a:t>
            </a:r>
            <a:r>
              <a:rPr lang="en-US" sz="1400" dirty="0" err="1">
                <a:solidFill>
                  <a:srgbClr val="C00000"/>
                </a:solidFill>
                <a:latin typeface="Courier New" panose="02070309020205020404" pitchFamily="49" charset="0"/>
                <a:cs typeface="Courier New" panose="02070309020205020404" pitchFamily="49" charset="0"/>
              </a:rPr>
              <a:t>sta.elevation</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"Sitename": </a:t>
            </a:r>
            <a:r>
              <a:rPr lang="en-US" sz="1400" dirty="0" err="1">
                <a:solidFill>
                  <a:srgbClr val="C00000"/>
                </a:solidFill>
                <a:latin typeface="Courier New" panose="02070309020205020404" pitchFamily="49" charset="0"/>
                <a:cs typeface="Courier New" panose="02070309020205020404" pitchFamily="49" charset="0"/>
              </a:rPr>
              <a:t>sta.site.name</a:t>
            </a:r>
            <a:r>
              <a:rPr lang="en-US" sz="1400" dirty="0">
                <a:solidFill>
                  <a:srgbClr val="C00000"/>
                </a:solidFill>
                <a:latin typeface="Courier New" panose="02070309020205020404" pitchFamily="49" charset="0"/>
                <a:cs typeface="Courier New" panose="02070309020205020404" pitchFamily="49" charset="0"/>
              </a:rPr>
              <a:t> if </a:t>
            </a:r>
            <a:r>
              <a:rPr lang="en-US" sz="1400" dirty="0" err="1">
                <a:solidFill>
                  <a:srgbClr val="C00000"/>
                </a:solidFill>
                <a:latin typeface="Courier New" panose="02070309020205020404" pitchFamily="49" charset="0"/>
                <a:cs typeface="Courier New" panose="02070309020205020404" pitchFamily="49" charset="0"/>
              </a:rPr>
              <a:t>sta.site</a:t>
            </a:r>
            <a:r>
              <a:rPr lang="en-US" sz="1400" dirty="0">
                <a:solidFill>
                  <a:srgbClr val="C00000"/>
                </a:solidFill>
                <a:latin typeface="Courier New" panose="02070309020205020404" pitchFamily="49" charset="0"/>
                <a:cs typeface="Courier New" panose="02070309020205020404" pitchFamily="49" charset="0"/>
              </a:rPr>
              <a:t> else "",</a:t>
            </a:r>
          </a:p>
          <a:p>
            <a:r>
              <a:rPr lang="en-US" sz="1400" dirty="0">
                <a:solidFill>
                  <a:srgbClr val="C00000"/>
                </a:solidFill>
                <a:latin typeface="Courier New" panose="02070309020205020404" pitchFamily="49" charset="0"/>
                <a:cs typeface="Courier New" panose="02070309020205020404" pitchFamily="49" charset="0"/>
              </a:rPr>
              <a:t>"</a:t>
            </a:r>
            <a:r>
              <a:rPr lang="en-US" sz="1400" dirty="0" err="1">
                <a:solidFill>
                  <a:srgbClr val="C00000"/>
                </a:solidFill>
                <a:latin typeface="Courier New" panose="02070309020205020404" pitchFamily="49" charset="0"/>
                <a:cs typeface="Courier New" panose="02070309020205020404" pitchFamily="49" charset="0"/>
              </a:rPr>
              <a:t>StartTime</a:t>
            </a:r>
            <a:r>
              <a:rPr lang="en-US" sz="1400" dirty="0">
                <a:solidFill>
                  <a:srgbClr val="C00000"/>
                </a:solidFill>
                <a:latin typeface="Courier New" panose="02070309020205020404" pitchFamily="49" charset="0"/>
                <a:cs typeface="Courier New" panose="02070309020205020404" pitchFamily="49" charset="0"/>
              </a:rPr>
              <a:t>": </a:t>
            </a:r>
            <a:r>
              <a:rPr lang="en-US" sz="1400" dirty="0" err="1">
                <a:solidFill>
                  <a:srgbClr val="C00000"/>
                </a:solidFill>
                <a:latin typeface="Courier New" panose="02070309020205020404" pitchFamily="49" charset="0"/>
                <a:cs typeface="Courier New" panose="02070309020205020404" pitchFamily="49" charset="0"/>
              </a:rPr>
              <a:t>cha.start_date</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a:t>
            </a:r>
            <a:r>
              <a:rPr lang="en-US" sz="1400" dirty="0" err="1">
                <a:solidFill>
                  <a:srgbClr val="C00000"/>
                </a:solidFill>
                <a:latin typeface="Courier New" panose="02070309020205020404" pitchFamily="49" charset="0"/>
                <a:cs typeface="Courier New" panose="02070309020205020404" pitchFamily="49" charset="0"/>
              </a:rPr>
              <a:t>EndTime</a:t>
            </a:r>
            <a:r>
              <a:rPr lang="en-US" sz="1400" dirty="0">
                <a:solidFill>
                  <a:srgbClr val="C00000"/>
                </a:solidFill>
                <a:latin typeface="Courier New" panose="02070309020205020404" pitchFamily="49" charset="0"/>
                <a:cs typeface="Courier New" panose="02070309020205020404" pitchFamily="49" charset="0"/>
              </a:rPr>
              <a:t>": </a:t>
            </a:r>
            <a:r>
              <a:rPr lang="en-US" sz="1400" dirty="0" err="1">
                <a:solidFill>
                  <a:srgbClr val="C00000"/>
                </a:solidFill>
                <a:latin typeface="Courier New" panose="02070309020205020404" pitchFamily="49" charset="0"/>
                <a:cs typeface="Courier New" panose="02070309020205020404" pitchFamily="49" charset="0"/>
              </a:rPr>
              <a:t>cha.end_date</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"Sampling": </a:t>
            </a:r>
            <a:r>
              <a:rPr lang="en-US" sz="1400" dirty="0" err="1">
                <a:solidFill>
                  <a:srgbClr val="C00000"/>
                </a:solidFill>
                <a:latin typeface="Courier New" panose="02070309020205020404" pitchFamily="49" charset="0"/>
                <a:cs typeface="Courier New" panose="02070309020205020404" pitchFamily="49" charset="0"/>
              </a:rPr>
              <a:t>cha.sample_rate</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a:t>
            </a:r>
            <a:r>
              <a:rPr lang="en-US" sz="1400" dirty="0" err="1">
                <a:solidFill>
                  <a:srgbClr val="C00000"/>
                </a:solidFill>
                <a:latin typeface="Courier New" panose="02070309020205020404" pitchFamily="49" charset="0"/>
                <a:cs typeface="Courier New" panose="02070309020205020404" pitchFamily="49" charset="0"/>
              </a:rPr>
              <a:t>NumGaps</a:t>
            </a:r>
            <a:r>
              <a:rPr lang="en-US" sz="1400" dirty="0">
                <a:solidFill>
                  <a:srgbClr val="C00000"/>
                </a:solidFill>
                <a:latin typeface="Courier New" panose="02070309020205020404" pitchFamily="49" charset="0"/>
                <a:cs typeface="Courier New" panose="02070309020205020404" pitchFamily="49" charset="0"/>
              </a:rPr>
              <a:t>": </a:t>
            </a:r>
            <a:r>
              <a:rPr lang="en-US" sz="1400" dirty="0" err="1">
                <a:solidFill>
                  <a:srgbClr val="C00000"/>
                </a:solidFill>
                <a:latin typeface="Courier New" panose="02070309020205020404" pitchFamily="49" charset="0"/>
                <a:cs typeface="Courier New" panose="02070309020205020404" pitchFamily="49" charset="0"/>
              </a:rPr>
              <a:t>num_gaps</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a:t>
            </a:r>
            <a:r>
              <a:rPr lang="en-US" sz="1400" dirty="0" err="1">
                <a:solidFill>
                  <a:srgbClr val="C00000"/>
                </a:solidFill>
                <a:latin typeface="Courier New" panose="02070309020205020404" pitchFamily="49" charset="0"/>
                <a:cs typeface="Courier New" panose="02070309020205020404" pitchFamily="49" charset="0"/>
              </a:rPr>
              <a:t>TotalGapLength_sec</a:t>
            </a:r>
            <a:r>
              <a:rPr lang="en-US" sz="1400" dirty="0">
                <a:solidFill>
                  <a:srgbClr val="C00000"/>
                </a:solidFill>
                <a:latin typeface="Courier New" panose="02070309020205020404" pitchFamily="49" charset="0"/>
                <a:cs typeface="Courier New" panose="02070309020205020404" pitchFamily="49" charset="0"/>
              </a:rPr>
              <a:t>": </a:t>
            </a:r>
            <a:r>
              <a:rPr lang="en-US" sz="1400" dirty="0" err="1">
                <a:solidFill>
                  <a:srgbClr val="C00000"/>
                </a:solidFill>
                <a:latin typeface="Courier New" panose="02070309020205020404" pitchFamily="49" charset="0"/>
                <a:cs typeface="Courier New" panose="02070309020205020404" pitchFamily="49" charset="0"/>
              </a:rPr>
              <a:t>total_gap_length</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a:t>
            </a:r>
            <a:r>
              <a:rPr lang="en-US" sz="1400" dirty="0" err="1">
                <a:solidFill>
                  <a:srgbClr val="C00000"/>
                </a:solidFill>
                <a:latin typeface="Courier New" panose="02070309020205020404" pitchFamily="49" charset="0"/>
                <a:cs typeface="Courier New" panose="02070309020205020404" pitchFamily="49" charset="0"/>
              </a:rPr>
              <a:t>MaxGapLength_sec</a:t>
            </a:r>
            <a:r>
              <a:rPr lang="en-US" sz="1400" dirty="0">
                <a:solidFill>
                  <a:srgbClr val="C00000"/>
                </a:solidFill>
                <a:latin typeface="Courier New" panose="02070309020205020404" pitchFamily="49" charset="0"/>
                <a:cs typeface="Courier New" panose="02070309020205020404" pitchFamily="49" charset="0"/>
              </a:rPr>
              <a:t>": </a:t>
            </a:r>
            <a:r>
              <a:rPr lang="en-US" sz="1400" dirty="0" err="1">
                <a:solidFill>
                  <a:srgbClr val="C00000"/>
                </a:solidFill>
                <a:latin typeface="Courier New" panose="02070309020205020404" pitchFamily="49" charset="0"/>
                <a:cs typeface="Courier New" panose="02070309020205020404" pitchFamily="49" charset="0"/>
              </a:rPr>
              <a:t>max_gap_length</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a:t>
            </a:r>
            <a:r>
              <a:rPr lang="en-US" sz="1400" dirty="0" err="1">
                <a:solidFill>
                  <a:srgbClr val="C00000"/>
                </a:solidFill>
                <a:latin typeface="Courier New" panose="02070309020205020404" pitchFamily="49" charset="0"/>
                <a:cs typeface="Courier New" panose="02070309020205020404" pitchFamily="49" charset="0"/>
              </a:rPr>
              <a:t>PercentAvailability</a:t>
            </a:r>
            <a:r>
              <a:rPr lang="en-US" sz="1400" dirty="0">
                <a:solidFill>
                  <a:srgbClr val="C00000"/>
                </a:solidFill>
                <a:latin typeface="Courier New" panose="02070309020205020404" pitchFamily="49" charset="0"/>
                <a:cs typeface="Courier New" panose="02070309020205020404" pitchFamily="49" charset="0"/>
              </a:rPr>
              <a:t>": </a:t>
            </a:r>
            <a:r>
              <a:rPr lang="en-US" sz="1400" dirty="0" err="1">
                <a:solidFill>
                  <a:srgbClr val="C00000"/>
                </a:solidFill>
                <a:latin typeface="Courier New" panose="02070309020205020404" pitchFamily="49" charset="0"/>
                <a:cs typeface="Courier New" panose="02070309020205020404" pitchFamily="49" charset="0"/>
              </a:rPr>
              <a:t>percent_availability</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a:t>
            </a:r>
            <a:r>
              <a:rPr lang="en-US" sz="1400" dirty="0" err="1">
                <a:solidFill>
                  <a:srgbClr val="C00000"/>
                </a:solidFill>
                <a:latin typeface="Courier New" panose="02070309020205020404" pitchFamily="49" charset="0"/>
                <a:cs typeface="Courier New" panose="02070309020205020404" pitchFamily="49" charset="0"/>
              </a:rPr>
              <a:t>Distance_km</a:t>
            </a:r>
            <a:r>
              <a:rPr lang="en-US" sz="1400" dirty="0">
                <a:solidFill>
                  <a:srgbClr val="C00000"/>
                </a:solidFill>
                <a:latin typeface="Courier New" panose="02070309020205020404" pitchFamily="49" charset="0"/>
                <a:cs typeface="Courier New" panose="02070309020205020404" pitchFamily="49" charset="0"/>
              </a:rPr>
              <a:t>": </a:t>
            </a:r>
            <a:r>
              <a:rPr lang="en-US" sz="1400" dirty="0" err="1">
                <a:solidFill>
                  <a:srgbClr val="C00000"/>
                </a:solidFill>
                <a:latin typeface="Courier New" panose="02070309020205020404" pitchFamily="49" charset="0"/>
                <a:cs typeface="Courier New" panose="02070309020205020404" pitchFamily="49" charset="0"/>
              </a:rPr>
              <a:t>distance_km</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"Sensor": </a:t>
            </a:r>
            <a:r>
              <a:rPr lang="en-US" sz="1400" dirty="0" err="1">
                <a:solidFill>
                  <a:srgbClr val="C00000"/>
                </a:solidFill>
                <a:latin typeface="Courier New" panose="02070309020205020404" pitchFamily="49" charset="0"/>
                <a:cs typeface="Courier New" panose="02070309020205020404" pitchFamily="49" charset="0"/>
              </a:rPr>
              <a:t>sensor_desc</a:t>
            </a:r>
            <a:r>
              <a:rPr lang="en-US" sz="1400" dirty="0">
                <a:solidFill>
                  <a:srgbClr val="C00000"/>
                </a:solidFill>
                <a:latin typeface="Courier New" panose="02070309020205020404" pitchFamily="49" charset="0"/>
                <a:cs typeface="Courier New" panose="02070309020205020404" pitchFamily="49" charset="0"/>
              </a:rPr>
              <a:t>,</a:t>
            </a:r>
          </a:p>
          <a:p>
            <a:r>
              <a:rPr lang="en-US" sz="1400" dirty="0">
                <a:solidFill>
                  <a:srgbClr val="C00000"/>
                </a:solidFill>
                <a:latin typeface="Courier New" panose="02070309020205020404" pitchFamily="49" charset="0"/>
                <a:cs typeface="Courier New" panose="02070309020205020404" pitchFamily="49" charset="0"/>
              </a:rPr>
              <a:t>"</a:t>
            </a:r>
            <a:r>
              <a:rPr lang="en-US" sz="1400" dirty="0" err="1">
                <a:solidFill>
                  <a:srgbClr val="C00000"/>
                </a:solidFill>
                <a:latin typeface="Courier New" panose="02070309020205020404" pitchFamily="49" charset="0"/>
                <a:cs typeface="Courier New" panose="02070309020205020404" pitchFamily="49" charset="0"/>
              </a:rPr>
              <a:t>DataLogger</a:t>
            </a:r>
            <a:r>
              <a:rPr lang="en-US" sz="1400" dirty="0">
                <a:solidFill>
                  <a:srgbClr val="C00000"/>
                </a:solidFill>
                <a:latin typeface="Courier New" panose="02070309020205020404" pitchFamily="49" charset="0"/>
                <a:cs typeface="Courier New" panose="02070309020205020404" pitchFamily="49" charset="0"/>
              </a:rPr>
              <a:t>": </a:t>
            </a:r>
            <a:r>
              <a:rPr lang="en-US" sz="1400" dirty="0" err="1">
                <a:solidFill>
                  <a:srgbClr val="C00000"/>
                </a:solidFill>
                <a:latin typeface="Courier New" panose="02070309020205020404" pitchFamily="49" charset="0"/>
                <a:cs typeface="Courier New" panose="02070309020205020404" pitchFamily="49" charset="0"/>
              </a:rPr>
              <a:t>logger_desc</a:t>
            </a:r>
            <a:r>
              <a:rPr lang="en-US" sz="1400" dirty="0">
                <a:solidFill>
                  <a:srgbClr val="C00000"/>
                </a:solidFill>
                <a:latin typeface="Courier New" panose="02070309020205020404" pitchFamily="49" charset="0"/>
                <a:cs typeface="Courier New" panose="02070309020205020404" pitchFamily="49" charset="0"/>
              </a:rPr>
              <a:t> </a:t>
            </a:r>
          </a:p>
          <a:p>
            <a:pPr marL="342900" indent="-342900">
              <a:buFont typeface="+mj-lt"/>
              <a:buAutoNum type="arabicPeriod" startAt="2"/>
            </a:pPr>
            <a:r>
              <a:rPr lang="en-US" dirty="0">
                <a:latin typeface="Calibri" panose="020F0502020204030204" pitchFamily="34" charset="0"/>
                <a:cs typeface="Calibri" panose="020F0502020204030204" pitchFamily="34" charset="0"/>
              </a:rPr>
              <a:t>Instrument response file</a:t>
            </a:r>
          </a:p>
          <a:p>
            <a:pPr marL="342900" indent="-342900">
              <a:buFont typeface="+mj-lt"/>
              <a:buAutoNum type="arabicPeriod" startAt="2"/>
            </a:pPr>
            <a:r>
              <a:rPr lang="en-US" dirty="0">
                <a:latin typeface="Calibri" panose="020F0502020204030204" pitchFamily="34" charset="0"/>
                <a:cs typeface="Calibri" panose="020F0502020204030204" pitchFamily="34" charset="0"/>
              </a:rPr>
              <a:t>Preconditioning metadata</a:t>
            </a:r>
          </a:p>
          <a:p>
            <a:pPr marL="342900" indent="-342900">
              <a:buFont typeface="+mj-lt"/>
              <a:buAutoNum type="arabicPeriod" startAt="2"/>
            </a:pPr>
            <a:r>
              <a:rPr lang="en-US" dirty="0">
                <a:latin typeface="Calibri" panose="020F0502020204030204" pitchFamily="34" charset="0"/>
                <a:cs typeface="Calibri" panose="020F0502020204030204" pitchFamily="34" charset="0"/>
              </a:rPr>
              <a:t>Preconditioning waveform (</a:t>
            </a:r>
            <a:r>
              <a:rPr lang="en-US" dirty="0" err="1">
                <a:latin typeface="Calibri" panose="020F0502020204030204" pitchFamily="34" charset="0"/>
                <a:cs typeface="Calibri" panose="020F0502020204030204" pitchFamily="34" charset="0"/>
              </a:rPr>
              <a:t>mseed</a:t>
            </a:r>
            <a:r>
              <a:rPr lang="en-US" dirty="0">
                <a:latin typeface="Calibri" panose="020F0502020204030204" pitchFamily="34" charset="0"/>
                <a:cs typeface="Calibri" panose="020F0502020204030204" pitchFamily="34" charset="0"/>
              </a:rPr>
              <a:t>)</a:t>
            </a:r>
          </a:p>
          <a:p>
            <a:pPr marL="342900" indent="-342900">
              <a:buFont typeface="+mj-lt"/>
              <a:buAutoNum type="arabicPeriod" startAt="2"/>
            </a:pPr>
            <a:r>
              <a:rPr lang="en-US" dirty="0">
                <a:latin typeface="Calibri" panose="020F0502020204030204" pitchFamily="34" charset="0"/>
                <a:cs typeface="Calibri" panose="020F0502020204030204" pitchFamily="34" charset="0"/>
              </a:rPr>
              <a:t>Daily drum-plot (?)</a:t>
            </a:r>
          </a:p>
          <a:p>
            <a:pPr marL="342900" indent="-342900">
              <a:buFont typeface="+mj-lt"/>
              <a:buAutoNum type="arabicPeriod" startAt="2"/>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5996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48A46-AA84-A2AE-DB1F-5C975C327B13}"/>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935DCE33-C379-7D1F-542A-4F8D45BB3CE6}"/>
              </a:ext>
            </a:extLst>
          </p:cNvPr>
          <p:cNvSpPr/>
          <p:nvPr/>
        </p:nvSpPr>
        <p:spPr>
          <a:xfrm>
            <a:off x="300942" y="196770"/>
            <a:ext cx="520861" cy="497711"/>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Calibri" panose="020F0502020204030204" pitchFamily="34" charset="0"/>
                <a:cs typeface="Calibri" panose="020F0502020204030204" pitchFamily="34" charset="0"/>
              </a:rPr>
              <a:t>2</a:t>
            </a:r>
          </a:p>
        </p:txBody>
      </p:sp>
      <p:sp>
        <p:nvSpPr>
          <p:cNvPr id="5" name="TextBox 4">
            <a:extLst>
              <a:ext uri="{FF2B5EF4-FFF2-40B4-BE49-F238E27FC236}">
                <a16:creationId xmlns:a16="http://schemas.microsoft.com/office/drawing/2014/main" id="{A48700D7-6CC1-F887-3FB5-DA84BFF07DBC}"/>
              </a:ext>
            </a:extLst>
          </p:cNvPr>
          <p:cNvSpPr txBox="1"/>
          <p:nvPr/>
        </p:nvSpPr>
        <p:spPr>
          <a:xfrm>
            <a:off x="937549" y="260959"/>
            <a:ext cx="5724580" cy="430887"/>
          </a:xfrm>
          <a:prstGeom prst="rect">
            <a:avLst/>
          </a:prstGeom>
          <a:noFill/>
        </p:spPr>
        <p:txBody>
          <a:bodyPr wrap="none" rtlCol="0">
            <a:spAutoFit/>
          </a:bodyPr>
          <a:lstStyle/>
          <a:p>
            <a:r>
              <a:rPr lang="en-US" sz="2200" b="1" dirty="0">
                <a:solidFill>
                  <a:schemeClr val="accent6"/>
                </a:solidFill>
                <a:latin typeface="Calibri" panose="020F0502020204030204" pitchFamily="34" charset="0"/>
                <a:cs typeface="Calibri" panose="020F0502020204030204" pitchFamily="34" charset="0"/>
              </a:rPr>
              <a:t>Processed time series data &amp; derived attributes</a:t>
            </a:r>
          </a:p>
        </p:txBody>
      </p:sp>
      <p:sp>
        <p:nvSpPr>
          <p:cNvPr id="6" name="TextBox 5">
            <a:extLst>
              <a:ext uri="{FF2B5EF4-FFF2-40B4-BE49-F238E27FC236}">
                <a16:creationId xmlns:a16="http://schemas.microsoft.com/office/drawing/2014/main" id="{37B10E35-D124-0FED-EFDD-377B16DECCA1}"/>
              </a:ext>
            </a:extLst>
          </p:cNvPr>
          <p:cNvSpPr txBox="1"/>
          <p:nvPr/>
        </p:nvSpPr>
        <p:spPr>
          <a:xfrm>
            <a:off x="984373" y="691846"/>
            <a:ext cx="11111695" cy="2800767"/>
          </a:xfrm>
          <a:prstGeom prst="rect">
            <a:avLst/>
          </a:prstGeom>
          <a:noFill/>
        </p:spPr>
        <p:txBody>
          <a:bodyPr wrap="square" rtlCol="0">
            <a:spAutoFit/>
          </a:bodyPr>
          <a:lstStyle/>
          <a:p>
            <a:r>
              <a:rPr lang="en-SG" sz="1600" dirty="0">
                <a:latin typeface="Calibri" panose="020F0502020204030204" pitchFamily="34" charset="0"/>
                <a:cs typeface="Calibri" panose="020F0502020204030204" pitchFamily="34" charset="0"/>
              </a:rPr>
              <a:t>Types of processed seismic time-series data products</a:t>
            </a:r>
          </a:p>
          <a:p>
            <a:pPr marL="285750" indent="-285750">
              <a:buFont typeface="Wingdings" pitchFamily="2" charset="2"/>
              <a:buChar char="v"/>
            </a:pPr>
            <a:r>
              <a:rPr lang="en-SG" sz="1600" dirty="0">
                <a:latin typeface="Calibri" panose="020F0502020204030204" pitchFamily="34" charset="0"/>
                <a:cs typeface="Calibri" panose="020F0502020204030204" pitchFamily="34" charset="0"/>
              </a:rPr>
              <a:t>RSAM (Real-time Seismic-Amplitude Measurement) – A running average of seismic amplitude over time, used to track overall seismic energy and detect changes in volcanic activity trends.</a:t>
            </a:r>
          </a:p>
          <a:p>
            <a:pPr marL="285750" indent="-285750">
              <a:buFont typeface="Wingdings" pitchFamily="2" charset="2"/>
              <a:buChar char="v"/>
            </a:pPr>
            <a:r>
              <a:rPr lang="en-SG" sz="1600" dirty="0">
                <a:latin typeface="Calibri" panose="020F0502020204030204" pitchFamily="34" charset="0"/>
                <a:cs typeface="Calibri" panose="020F0502020204030204" pitchFamily="34" charset="0"/>
              </a:rPr>
              <a:t>SSAM (Seismic Spectral Amplitude Measurement) – Frequency-based amplitude analysis that highlights changes in dominant frequencies, useful for distinguishing tremor types or eruption precursors.</a:t>
            </a:r>
          </a:p>
          <a:p>
            <a:pPr marL="285750" indent="-285750">
              <a:buFont typeface="Wingdings" pitchFamily="2" charset="2"/>
              <a:buChar char="v"/>
            </a:pPr>
            <a:r>
              <a:rPr lang="en-SG" sz="1600" dirty="0">
                <a:latin typeface="Calibri" panose="020F0502020204030204" pitchFamily="34" charset="0"/>
                <a:cs typeface="Calibri" panose="020F0502020204030204" pitchFamily="34" charset="0"/>
              </a:rPr>
              <a:t>DSAR (Displacement Seismic Amplitude Ratio) – Ratio of amplitudes at different stations or components, often used to infer source depth or changes in source processes.</a:t>
            </a:r>
          </a:p>
          <a:p>
            <a:pPr marL="285750" indent="-285750">
              <a:buFont typeface="Wingdings" pitchFamily="2" charset="2"/>
              <a:buChar char="v"/>
            </a:pPr>
            <a:r>
              <a:rPr lang="en-SG" sz="1600" dirty="0" err="1">
                <a:latin typeface="Calibri" panose="020F0502020204030204" pitchFamily="34" charset="0"/>
                <a:cs typeface="Calibri" panose="020F0502020204030204" pitchFamily="34" charset="0"/>
              </a:rPr>
              <a:t>dV</a:t>
            </a:r>
            <a:r>
              <a:rPr lang="en-SG" sz="1600" dirty="0">
                <a:latin typeface="Calibri" panose="020F0502020204030204" pitchFamily="34" charset="0"/>
                <a:cs typeface="Calibri" panose="020F0502020204030204" pitchFamily="34" charset="0"/>
              </a:rPr>
              <a:t>/V (Seismic Velocity Change) – Measures relative changes in seismic wave velocity, indicating stress, temperature, or crack-density variations within the volcanic edifice.</a:t>
            </a:r>
          </a:p>
          <a:p>
            <a:pPr marL="285750" indent="-285750">
              <a:buFont typeface="Wingdings" pitchFamily="2" charset="2"/>
              <a:buChar char="v"/>
            </a:pPr>
            <a:r>
              <a:rPr lang="en-SG" sz="1600" dirty="0">
                <a:latin typeface="Calibri" panose="020F0502020204030204" pitchFamily="34" charset="0"/>
                <a:cs typeface="Calibri" panose="020F0502020204030204" pitchFamily="34" charset="0"/>
              </a:rPr>
              <a:t>Others – Such as cumulative seismic energy release, spectral ratios, polarization analysis, or other derived metrics tailored to specific monitoring objectives.</a:t>
            </a:r>
          </a:p>
        </p:txBody>
      </p:sp>
      <p:sp>
        <p:nvSpPr>
          <p:cNvPr id="7" name="TextBox 6">
            <a:extLst>
              <a:ext uri="{FF2B5EF4-FFF2-40B4-BE49-F238E27FC236}">
                <a16:creationId xmlns:a16="http://schemas.microsoft.com/office/drawing/2014/main" id="{26188167-748F-3787-D1DD-96CC050FC11F}"/>
              </a:ext>
            </a:extLst>
          </p:cNvPr>
          <p:cNvSpPr txBox="1"/>
          <p:nvPr/>
        </p:nvSpPr>
        <p:spPr>
          <a:xfrm>
            <a:off x="984373" y="3644099"/>
            <a:ext cx="10851312" cy="2062103"/>
          </a:xfrm>
          <a:prstGeom prst="rect">
            <a:avLst/>
          </a:prstGeom>
          <a:noFill/>
        </p:spPr>
        <p:txBody>
          <a:bodyPr wrap="square" rtlCol="0">
            <a:spAutoFit/>
          </a:bodyPr>
          <a:lstStyle/>
          <a:p>
            <a:r>
              <a:rPr lang="en-SG" sz="1600" dirty="0">
                <a:latin typeface="Calibri" panose="020F0502020204030204" pitchFamily="34" charset="0"/>
                <a:cs typeface="Calibri" panose="020F0502020204030204" pitchFamily="34" charset="0"/>
              </a:rPr>
              <a:t>Parameters to be standardized for seismic time-series processing</a:t>
            </a:r>
          </a:p>
          <a:p>
            <a:pPr marL="285750" indent="-285750">
              <a:buFont typeface="Arial" panose="020B0604020202020204" pitchFamily="34" charset="0"/>
              <a:buChar char="•"/>
            </a:pPr>
            <a:r>
              <a:rPr lang="en-SG" sz="1600" dirty="0">
                <a:latin typeface="Calibri" panose="020F0502020204030204" pitchFamily="34" charset="0"/>
                <a:cs typeface="Calibri" panose="020F0502020204030204" pitchFamily="34" charset="0"/>
              </a:rPr>
              <a:t>Data sampling rate – </a:t>
            </a:r>
            <a:r>
              <a:rPr lang="en-SG" sz="1600" dirty="0">
                <a:solidFill>
                  <a:srgbClr val="C00000"/>
                </a:solidFill>
                <a:latin typeface="Calibri" panose="020F0502020204030204" pitchFamily="34" charset="0"/>
                <a:cs typeface="Calibri" panose="020F0502020204030204" pitchFamily="34" charset="0"/>
              </a:rPr>
              <a:t>5 minutes </a:t>
            </a:r>
          </a:p>
          <a:p>
            <a:pPr marL="285750" indent="-285750">
              <a:buFont typeface="Arial" panose="020B0604020202020204" pitchFamily="34" charset="0"/>
              <a:buChar char="•"/>
            </a:pPr>
            <a:r>
              <a:rPr lang="en-SG" sz="1600" dirty="0">
                <a:latin typeface="Calibri" panose="020F0502020204030204" pitchFamily="34" charset="0"/>
                <a:cs typeface="Calibri" panose="020F0502020204030204" pitchFamily="34" charset="0"/>
              </a:rPr>
              <a:t>Moving window &amp; interval step – Define uniform window lengths and step sizes for calculations (e.g., RSAM, SSAM).</a:t>
            </a:r>
          </a:p>
          <a:p>
            <a:pPr marL="285750" indent="-285750">
              <a:buFont typeface="Arial" panose="020B0604020202020204" pitchFamily="34" charset="0"/>
              <a:buChar char="•"/>
            </a:pPr>
            <a:r>
              <a:rPr lang="en-SG" sz="1600" dirty="0">
                <a:latin typeface="Calibri" panose="020F0502020204030204" pitchFamily="34" charset="0"/>
                <a:cs typeface="Calibri" panose="020F0502020204030204" pitchFamily="34" charset="0"/>
              </a:rPr>
              <a:t>Frequency band ranges – Use standardized frequency bands for filtering and spectral analysis. </a:t>
            </a:r>
            <a:r>
              <a:rPr lang="en-US" sz="1600" dirty="0">
                <a:solidFill>
                  <a:srgbClr val="C00000"/>
                </a:solidFill>
                <a:latin typeface="Calibri" panose="020F0502020204030204" pitchFamily="34" charset="0"/>
                <a:cs typeface="Calibri" panose="020F0502020204030204" pitchFamily="34" charset="0"/>
              </a:rPr>
              <a:t>[0.1-0.5]; [0.5-1]; [1-4]; [4-8]; [8-16] Hz</a:t>
            </a:r>
            <a:endParaRPr lang="en-SG" sz="1600" dirty="0">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SG" sz="1600" dirty="0">
                <a:latin typeface="Calibri" panose="020F0502020204030204" pitchFamily="34" charset="0"/>
                <a:cs typeface="Calibri" panose="020F0502020204030204" pitchFamily="34" charset="0"/>
              </a:rPr>
              <a:t>Filtering – Apply consistent filter types (e.g., band-pass, high-pass) and parameters.</a:t>
            </a:r>
          </a:p>
          <a:p>
            <a:pPr marL="285750" indent="-285750">
              <a:buFont typeface="Arial" panose="020B0604020202020204" pitchFamily="34" charset="0"/>
              <a:buChar char="•"/>
            </a:pPr>
            <a:r>
              <a:rPr lang="en-SG" sz="1600" dirty="0">
                <a:latin typeface="Calibri" panose="020F0502020204030204" pitchFamily="34" charset="0"/>
                <a:cs typeface="Calibri" panose="020F0502020204030204" pitchFamily="34" charset="0"/>
              </a:rPr>
              <a:t>Instrument response removal – Uniformly remove instrument responses to obtain comparable ground motion measurements.</a:t>
            </a:r>
          </a:p>
        </p:txBody>
      </p:sp>
      <p:sp>
        <p:nvSpPr>
          <p:cNvPr id="8" name="Rounded Rectangle 7">
            <a:extLst>
              <a:ext uri="{FF2B5EF4-FFF2-40B4-BE49-F238E27FC236}">
                <a16:creationId xmlns:a16="http://schemas.microsoft.com/office/drawing/2014/main" id="{2A970E53-9E9E-D9D8-E083-9775AF6A529C}"/>
              </a:ext>
            </a:extLst>
          </p:cNvPr>
          <p:cNvSpPr/>
          <p:nvPr/>
        </p:nvSpPr>
        <p:spPr>
          <a:xfrm>
            <a:off x="1076446" y="5781945"/>
            <a:ext cx="9317619" cy="916070"/>
          </a:xfrm>
          <a:prstGeom prst="roundRect">
            <a:avLst>
              <a:gd name="adj" fmla="val 142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7A626B-875F-AD38-8706-F6A1295825A0}"/>
              </a:ext>
            </a:extLst>
          </p:cNvPr>
          <p:cNvSpPr txBox="1"/>
          <p:nvPr/>
        </p:nvSpPr>
        <p:spPr>
          <a:xfrm>
            <a:off x="1157730" y="5782843"/>
            <a:ext cx="9155049" cy="9233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What data to be archived?</a:t>
            </a:r>
          </a:p>
          <a:p>
            <a:pPr marL="742950" lvl="1" indent="-285750">
              <a:buFont typeface="Symbol" pitchFamily="2" charset="2"/>
              <a:buChar char="Þ"/>
            </a:pPr>
            <a:r>
              <a:rPr lang="en-SG" dirty="0"/>
              <a:t>Processed time series data products &amp; processing metadata </a:t>
            </a:r>
          </a:p>
          <a:p>
            <a:pPr marL="742950" lvl="1" indent="-285750">
              <a:buFont typeface="Symbol" pitchFamily="2" charset="2"/>
              <a:buChar char="Þ"/>
            </a:pPr>
            <a:r>
              <a:rPr lang="en-SG" dirty="0"/>
              <a:t>Also attributes? similar as what being used by </a:t>
            </a:r>
            <a:r>
              <a:rPr lang="en-SG" dirty="0" err="1"/>
              <a:t>Dampsey</a:t>
            </a:r>
            <a:r>
              <a:rPr lang="en-SG" dirty="0"/>
              <a:t> et al., 2022 (700 types?)</a:t>
            </a:r>
          </a:p>
        </p:txBody>
      </p:sp>
    </p:spTree>
    <p:extLst>
      <p:ext uri="{BB962C8B-B14F-4D97-AF65-F5344CB8AC3E}">
        <p14:creationId xmlns:p14="http://schemas.microsoft.com/office/powerpoint/2010/main" val="3970651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D609B9-90A4-14C3-138B-DD0318F146DF}"/>
              </a:ext>
            </a:extLst>
          </p:cNvPr>
          <p:cNvPicPr>
            <a:picLocks noChangeAspect="1"/>
          </p:cNvPicPr>
          <p:nvPr/>
        </p:nvPicPr>
        <p:blipFill>
          <a:blip r:embed="rId3"/>
          <a:srcRect t="2740" b="1"/>
          <a:stretch/>
        </p:blipFill>
        <p:spPr>
          <a:xfrm>
            <a:off x="5522179" y="537977"/>
            <a:ext cx="2075278" cy="6224637"/>
          </a:xfrm>
          <a:prstGeom prst="rect">
            <a:avLst/>
          </a:prstGeom>
        </p:spPr>
      </p:pic>
      <p:sp>
        <p:nvSpPr>
          <p:cNvPr id="6" name="TextBox 5">
            <a:extLst>
              <a:ext uri="{FF2B5EF4-FFF2-40B4-BE49-F238E27FC236}">
                <a16:creationId xmlns:a16="http://schemas.microsoft.com/office/drawing/2014/main" id="{8EC948D0-170E-D624-CD17-6CD325C3F54F}"/>
              </a:ext>
            </a:extLst>
          </p:cNvPr>
          <p:cNvSpPr txBox="1"/>
          <p:nvPr/>
        </p:nvSpPr>
        <p:spPr>
          <a:xfrm>
            <a:off x="100505" y="648739"/>
            <a:ext cx="7221669" cy="738664"/>
          </a:xfrm>
          <a:prstGeom prst="rect">
            <a:avLst/>
          </a:prstGeom>
          <a:noFill/>
        </p:spPr>
        <p:txBody>
          <a:bodyPr wrap="square">
            <a:spAutoFit/>
          </a:bodyPr>
          <a:lstStyle/>
          <a:p>
            <a:r>
              <a:rPr lang="en-US" sz="1400" dirty="0">
                <a:latin typeface="Courier New" panose="02070309020205020404" pitchFamily="49" charset="0"/>
                <a:cs typeface="Courier New" panose="02070309020205020404" pitchFamily="49" charset="0"/>
              </a:rPr>
              <a:t>Redoubt(network “AV”, station “RSO”, component “EHZ”)</a:t>
            </a:r>
          </a:p>
          <a:p>
            <a:r>
              <a:rPr lang="en-US" sz="1400" dirty="0">
                <a:latin typeface="Courier New" panose="02070309020205020404" pitchFamily="49" charset="0"/>
                <a:cs typeface="Courier New" panose="02070309020205020404" pitchFamily="49" charset="0"/>
              </a:rPr>
              <a:t>t1 = </a:t>
            </a:r>
            <a:r>
              <a:rPr lang="en-US" sz="1400" dirty="0" err="1">
                <a:latin typeface="Courier New" panose="02070309020205020404" pitchFamily="49" charset="0"/>
                <a:cs typeface="Courier New" panose="02070309020205020404" pitchFamily="49" charset="0"/>
              </a:rPr>
              <a:t>UTCDateTime</a:t>
            </a:r>
            <a:r>
              <a:rPr lang="en-US" sz="1400" dirty="0">
                <a:latin typeface="Courier New" panose="02070309020205020404" pitchFamily="49" charset="0"/>
                <a:cs typeface="Courier New" panose="02070309020205020404" pitchFamily="49" charset="0"/>
              </a:rPr>
              <a:t>("2009-03-19T00:00:00.0Z")</a:t>
            </a:r>
          </a:p>
          <a:p>
            <a:r>
              <a:rPr lang="en-US" sz="1400" dirty="0">
                <a:latin typeface="Courier New" panose="02070309020205020404" pitchFamily="49" charset="0"/>
                <a:cs typeface="Courier New" panose="02070309020205020404" pitchFamily="49" charset="0"/>
              </a:rPr>
              <a:t>t2 = </a:t>
            </a:r>
            <a:r>
              <a:rPr lang="en-US" sz="1400" dirty="0" err="1">
                <a:latin typeface="Courier New" panose="02070309020205020404" pitchFamily="49" charset="0"/>
                <a:cs typeface="Courier New" panose="02070309020205020404" pitchFamily="49" charset="0"/>
              </a:rPr>
              <a:t>UTCDateTime</a:t>
            </a:r>
            <a:r>
              <a:rPr lang="en-US" sz="1400" dirty="0">
                <a:latin typeface="Courier New" panose="02070309020205020404" pitchFamily="49" charset="0"/>
                <a:cs typeface="Courier New" panose="02070309020205020404" pitchFamily="49" charset="0"/>
              </a:rPr>
              <a:t>("2009-03-22T00:00:00.0Z")</a:t>
            </a:r>
          </a:p>
        </p:txBody>
      </p:sp>
      <p:pic>
        <p:nvPicPr>
          <p:cNvPr id="9" name="Picture 8">
            <a:extLst>
              <a:ext uri="{FF2B5EF4-FFF2-40B4-BE49-F238E27FC236}">
                <a16:creationId xmlns:a16="http://schemas.microsoft.com/office/drawing/2014/main" id="{E4ADD91D-1D1C-064E-6590-A3B267C808F5}"/>
              </a:ext>
            </a:extLst>
          </p:cNvPr>
          <p:cNvPicPr>
            <a:picLocks noChangeAspect="1"/>
          </p:cNvPicPr>
          <p:nvPr/>
        </p:nvPicPr>
        <p:blipFill>
          <a:blip r:embed="rId4"/>
          <a:stretch>
            <a:fillRect/>
          </a:stretch>
        </p:blipFill>
        <p:spPr>
          <a:xfrm>
            <a:off x="7734738" y="203002"/>
            <a:ext cx="4356757" cy="6559612"/>
          </a:xfrm>
          <a:prstGeom prst="rect">
            <a:avLst/>
          </a:prstGeom>
        </p:spPr>
      </p:pic>
      <p:pic>
        <p:nvPicPr>
          <p:cNvPr id="7" name="Picture 6">
            <a:extLst>
              <a:ext uri="{FF2B5EF4-FFF2-40B4-BE49-F238E27FC236}">
                <a16:creationId xmlns:a16="http://schemas.microsoft.com/office/drawing/2014/main" id="{CE6448E7-D773-19C6-2CAC-C3204F85615F}"/>
              </a:ext>
            </a:extLst>
          </p:cNvPr>
          <p:cNvPicPr>
            <a:picLocks noChangeAspect="1"/>
          </p:cNvPicPr>
          <p:nvPr/>
        </p:nvPicPr>
        <p:blipFill>
          <a:blip r:embed="rId5"/>
          <a:stretch>
            <a:fillRect/>
          </a:stretch>
        </p:blipFill>
        <p:spPr>
          <a:xfrm>
            <a:off x="333526" y="4452259"/>
            <a:ext cx="4872682" cy="1974644"/>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75E16497-0D11-8F79-AA83-D72466E90C5C}"/>
              </a:ext>
            </a:extLst>
          </p:cNvPr>
          <p:cNvPicPr>
            <a:picLocks noChangeAspect="1"/>
          </p:cNvPicPr>
          <p:nvPr/>
        </p:nvPicPr>
        <p:blipFill>
          <a:blip r:embed="rId6"/>
          <a:stretch>
            <a:fillRect/>
          </a:stretch>
        </p:blipFill>
        <p:spPr>
          <a:xfrm>
            <a:off x="543454" y="1796792"/>
            <a:ext cx="4662754" cy="2342120"/>
          </a:xfrm>
          <a:prstGeom prst="rect">
            <a:avLst/>
          </a:prstGeom>
          <a:ln>
            <a:solidFill>
              <a:schemeClr val="tx1"/>
            </a:solidFill>
          </a:ln>
        </p:spPr>
      </p:pic>
      <p:sp>
        <p:nvSpPr>
          <p:cNvPr id="12" name="TextBox 11">
            <a:extLst>
              <a:ext uri="{FF2B5EF4-FFF2-40B4-BE49-F238E27FC236}">
                <a16:creationId xmlns:a16="http://schemas.microsoft.com/office/drawing/2014/main" id="{DDFC5762-297D-1443-3C36-3A7F11D944DB}"/>
              </a:ext>
            </a:extLst>
          </p:cNvPr>
          <p:cNvSpPr txBox="1"/>
          <p:nvPr/>
        </p:nvSpPr>
        <p:spPr>
          <a:xfrm>
            <a:off x="543454" y="1347346"/>
            <a:ext cx="3102772" cy="369332"/>
          </a:xfrm>
          <a:prstGeom prst="rect">
            <a:avLst/>
          </a:prstGeom>
          <a:noFill/>
        </p:spPr>
        <p:txBody>
          <a:bodyPr wrap="none" rtlCol="0">
            <a:spAutoFit/>
          </a:bodyPr>
          <a:lstStyle/>
          <a:p>
            <a:r>
              <a:rPr lang="en-US" dirty="0"/>
              <a:t>Remove instrument response</a:t>
            </a:r>
          </a:p>
        </p:txBody>
      </p:sp>
    </p:spTree>
    <p:extLst>
      <p:ext uri="{BB962C8B-B14F-4D97-AF65-F5344CB8AC3E}">
        <p14:creationId xmlns:p14="http://schemas.microsoft.com/office/powerpoint/2010/main" val="583292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21CEBA-E9E1-E396-E230-1EF3F992423C}"/>
              </a:ext>
            </a:extLst>
          </p:cNvPr>
          <p:cNvPicPr>
            <a:picLocks noChangeAspect="1"/>
          </p:cNvPicPr>
          <p:nvPr/>
        </p:nvPicPr>
        <p:blipFill>
          <a:blip r:embed="rId2"/>
          <a:stretch>
            <a:fillRect/>
          </a:stretch>
        </p:blipFill>
        <p:spPr>
          <a:xfrm>
            <a:off x="278296" y="369332"/>
            <a:ext cx="5930258" cy="6479592"/>
          </a:xfrm>
          <a:prstGeom prst="rect">
            <a:avLst/>
          </a:prstGeom>
        </p:spPr>
      </p:pic>
      <p:pic>
        <p:nvPicPr>
          <p:cNvPr id="7" name="Picture 6">
            <a:extLst>
              <a:ext uri="{FF2B5EF4-FFF2-40B4-BE49-F238E27FC236}">
                <a16:creationId xmlns:a16="http://schemas.microsoft.com/office/drawing/2014/main" id="{D52A3F5C-2D5A-166F-E712-A7912000FEDA}"/>
              </a:ext>
            </a:extLst>
          </p:cNvPr>
          <p:cNvPicPr>
            <a:picLocks noChangeAspect="1"/>
          </p:cNvPicPr>
          <p:nvPr/>
        </p:nvPicPr>
        <p:blipFill>
          <a:blip r:embed="rId3"/>
          <a:stretch>
            <a:fillRect/>
          </a:stretch>
        </p:blipFill>
        <p:spPr>
          <a:xfrm>
            <a:off x="7197835" y="0"/>
            <a:ext cx="4554940" cy="6858000"/>
          </a:xfrm>
          <a:prstGeom prst="rect">
            <a:avLst/>
          </a:prstGeom>
        </p:spPr>
      </p:pic>
      <p:sp>
        <p:nvSpPr>
          <p:cNvPr id="8" name="TextBox 7">
            <a:extLst>
              <a:ext uri="{FF2B5EF4-FFF2-40B4-BE49-F238E27FC236}">
                <a16:creationId xmlns:a16="http://schemas.microsoft.com/office/drawing/2014/main" id="{8F931EC2-ACCE-2DE0-8B66-88346CEEE6A5}"/>
              </a:ext>
            </a:extLst>
          </p:cNvPr>
          <p:cNvSpPr txBox="1"/>
          <p:nvPr/>
        </p:nvSpPr>
        <p:spPr>
          <a:xfrm>
            <a:off x="1589650" y="184666"/>
            <a:ext cx="3058851" cy="369332"/>
          </a:xfrm>
          <a:prstGeom prst="rect">
            <a:avLst/>
          </a:prstGeom>
          <a:solidFill>
            <a:schemeClr val="bg1"/>
          </a:solidFill>
        </p:spPr>
        <p:txBody>
          <a:bodyPr wrap="none" rtlCol="0">
            <a:spAutoFit/>
          </a:bodyPr>
          <a:lstStyle/>
          <a:p>
            <a:r>
              <a:rPr lang="en-US" b="1" dirty="0"/>
              <a:t>Redoubt RSO 19 Mar 2009</a:t>
            </a:r>
          </a:p>
        </p:txBody>
      </p:sp>
    </p:spTree>
    <p:extLst>
      <p:ext uri="{BB962C8B-B14F-4D97-AF65-F5344CB8AC3E}">
        <p14:creationId xmlns:p14="http://schemas.microsoft.com/office/powerpoint/2010/main" val="898888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AA13E-44BB-EB85-CB7A-3C389377EC7E}"/>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CEDF7B5F-D88C-9064-CE41-E2363321A98B}"/>
              </a:ext>
            </a:extLst>
          </p:cNvPr>
          <p:cNvSpPr/>
          <p:nvPr/>
        </p:nvSpPr>
        <p:spPr>
          <a:xfrm>
            <a:off x="300942" y="196770"/>
            <a:ext cx="520861" cy="497711"/>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Calibri" panose="020F0502020204030204" pitchFamily="34" charset="0"/>
                <a:cs typeface="Calibri" panose="020F0502020204030204" pitchFamily="34" charset="0"/>
              </a:rPr>
              <a:t>3</a:t>
            </a:r>
          </a:p>
        </p:txBody>
      </p:sp>
      <p:sp>
        <p:nvSpPr>
          <p:cNvPr id="5" name="TextBox 4">
            <a:extLst>
              <a:ext uri="{FF2B5EF4-FFF2-40B4-BE49-F238E27FC236}">
                <a16:creationId xmlns:a16="http://schemas.microsoft.com/office/drawing/2014/main" id="{9DDE303F-5337-32B1-64F2-AF2563316293}"/>
              </a:ext>
            </a:extLst>
          </p:cNvPr>
          <p:cNvSpPr txBox="1"/>
          <p:nvPr/>
        </p:nvSpPr>
        <p:spPr>
          <a:xfrm>
            <a:off x="937549" y="260959"/>
            <a:ext cx="4175567" cy="430887"/>
          </a:xfrm>
          <a:prstGeom prst="rect">
            <a:avLst/>
          </a:prstGeom>
          <a:noFill/>
        </p:spPr>
        <p:txBody>
          <a:bodyPr wrap="none" rtlCol="0">
            <a:spAutoFit/>
          </a:bodyPr>
          <a:lstStyle/>
          <a:p>
            <a:r>
              <a:rPr lang="en-US" sz="2200" b="1" dirty="0">
                <a:solidFill>
                  <a:schemeClr val="accent6"/>
                </a:solidFill>
                <a:latin typeface="Calibri" panose="020F0502020204030204" pitchFamily="34" charset="0"/>
                <a:cs typeface="Calibri" panose="020F0502020204030204" pitchFamily="34" charset="0"/>
              </a:rPr>
              <a:t>Earthquake detection &amp; attributes</a:t>
            </a:r>
          </a:p>
        </p:txBody>
      </p:sp>
      <p:sp>
        <p:nvSpPr>
          <p:cNvPr id="6" name="TextBox 5">
            <a:extLst>
              <a:ext uri="{FF2B5EF4-FFF2-40B4-BE49-F238E27FC236}">
                <a16:creationId xmlns:a16="http://schemas.microsoft.com/office/drawing/2014/main" id="{918A4949-9A4E-FC19-A4AA-2A335748BE5C}"/>
              </a:ext>
            </a:extLst>
          </p:cNvPr>
          <p:cNvSpPr txBox="1"/>
          <p:nvPr/>
        </p:nvSpPr>
        <p:spPr>
          <a:xfrm>
            <a:off x="1439121" y="1035489"/>
            <a:ext cx="5679310" cy="1323439"/>
          </a:xfrm>
          <a:prstGeom prst="rect">
            <a:avLst/>
          </a:prstGeom>
          <a:noFill/>
        </p:spPr>
        <p:txBody>
          <a:bodyPr wrap="square" rtlCol="0">
            <a:spAutoFit/>
          </a:bodyPr>
          <a:lstStyle/>
          <a:p>
            <a:pPr marL="285750" indent="-285750">
              <a:buFontTx/>
              <a:buChar char="-"/>
            </a:pPr>
            <a:r>
              <a:rPr lang="en-SG" sz="1600" dirty="0">
                <a:latin typeface="Calibri" panose="020F0502020204030204" pitchFamily="34" charset="0"/>
                <a:cs typeface="Calibri" panose="020F0502020204030204" pitchFamily="34" charset="0"/>
              </a:rPr>
              <a:t>Detected events by different techniques (pre-existing &amp; developed in house)</a:t>
            </a:r>
          </a:p>
          <a:p>
            <a:pPr marL="285750" indent="-285750">
              <a:buFontTx/>
              <a:buChar char="-"/>
            </a:pPr>
            <a:r>
              <a:rPr lang="en-SG" sz="1600" dirty="0">
                <a:latin typeface="Calibri" panose="020F0502020204030204" pitchFamily="34" charset="0"/>
                <a:cs typeface="Calibri" panose="020F0502020204030204" pitchFamily="34" charset="0"/>
              </a:rPr>
              <a:t>Processing metadata </a:t>
            </a:r>
          </a:p>
          <a:p>
            <a:pPr marL="285750" indent="-285750">
              <a:buFontTx/>
              <a:buChar char="-"/>
            </a:pPr>
            <a:r>
              <a:rPr lang="en-SG" sz="1600" dirty="0">
                <a:latin typeface="Calibri" panose="020F0502020204030204" pitchFamily="34" charset="0"/>
                <a:cs typeface="Calibri" panose="020F0502020204030204" pitchFamily="34" charset="0"/>
              </a:rPr>
              <a:t>Classification</a:t>
            </a:r>
          </a:p>
          <a:p>
            <a:pPr marL="285750" indent="-285750">
              <a:buFontTx/>
              <a:buChar char="-"/>
            </a:pPr>
            <a:r>
              <a:rPr lang="en-SG" sz="1600" dirty="0">
                <a:latin typeface="Calibri" panose="020F0502020204030204" pitchFamily="34" charset="0"/>
                <a:cs typeface="Calibri" panose="020F0502020204030204" pitchFamily="34" charset="0"/>
              </a:rPr>
              <a:t>Attributes </a:t>
            </a:r>
          </a:p>
        </p:txBody>
      </p:sp>
      <p:sp>
        <p:nvSpPr>
          <p:cNvPr id="8" name="Rounded Rectangle 7">
            <a:extLst>
              <a:ext uri="{FF2B5EF4-FFF2-40B4-BE49-F238E27FC236}">
                <a16:creationId xmlns:a16="http://schemas.microsoft.com/office/drawing/2014/main" id="{055394EC-B4B7-AC0D-0361-A2924EBBD7EA}"/>
              </a:ext>
            </a:extLst>
          </p:cNvPr>
          <p:cNvSpPr/>
          <p:nvPr/>
        </p:nvSpPr>
        <p:spPr>
          <a:xfrm>
            <a:off x="1439121" y="2702571"/>
            <a:ext cx="9317619" cy="916070"/>
          </a:xfrm>
          <a:prstGeom prst="roundRect">
            <a:avLst>
              <a:gd name="adj" fmla="val 142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ABBA17-8732-98F0-51F9-8F21C67CD78E}"/>
              </a:ext>
            </a:extLst>
          </p:cNvPr>
          <p:cNvSpPr txBox="1"/>
          <p:nvPr/>
        </p:nvSpPr>
        <p:spPr>
          <a:xfrm>
            <a:off x="1520405" y="2703469"/>
            <a:ext cx="9155049" cy="9233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What data to be archived?</a:t>
            </a:r>
          </a:p>
          <a:p>
            <a:pPr marL="742950" lvl="1" indent="-285750">
              <a:buFont typeface="Symbol" pitchFamily="2" charset="2"/>
              <a:buChar char="Þ"/>
            </a:pPr>
            <a:r>
              <a:rPr lang="en-SG" dirty="0"/>
              <a:t>Detected events, event trace (?), &amp; processing metadata (algorithm/method used) </a:t>
            </a:r>
          </a:p>
          <a:p>
            <a:pPr marL="742950" lvl="1" indent="-285750">
              <a:buFont typeface="Symbol" pitchFamily="2" charset="2"/>
              <a:buChar char="Þ"/>
            </a:pPr>
            <a:r>
              <a:rPr lang="en-SG" dirty="0"/>
              <a:t>Attributes</a:t>
            </a:r>
          </a:p>
        </p:txBody>
      </p:sp>
    </p:spTree>
    <p:extLst>
      <p:ext uri="{BB962C8B-B14F-4D97-AF65-F5344CB8AC3E}">
        <p14:creationId xmlns:p14="http://schemas.microsoft.com/office/powerpoint/2010/main" val="411518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D2232-2516-ABF1-A7AF-D44A6C2A7D3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6F3720B-40F7-7CE2-C72E-BCA37EFF2FDA}"/>
              </a:ext>
            </a:extLst>
          </p:cNvPr>
          <p:cNvSpPr txBox="1"/>
          <p:nvPr/>
        </p:nvSpPr>
        <p:spPr>
          <a:xfrm>
            <a:off x="131378" y="90360"/>
            <a:ext cx="7919545" cy="430887"/>
          </a:xfrm>
          <a:prstGeom prst="rect">
            <a:avLst/>
          </a:prstGeom>
          <a:noFill/>
        </p:spPr>
        <p:txBody>
          <a:bodyPr wrap="square">
            <a:spAutoFit/>
          </a:bodyPr>
          <a:lstStyle/>
          <a:p>
            <a:r>
              <a:rPr lang="en-SG" sz="2200" b="1" dirty="0">
                <a:solidFill>
                  <a:srgbClr val="C00000"/>
                </a:solidFill>
                <a:effectLst/>
                <a:latin typeface="Calibri" panose="020F0502020204030204" pitchFamily="34" charset="0"/>
                <a:cs typeface="Calibri" panose="020F0502020204030204" pitchFamily="34" charset="0"/>
              </a:rPr>
              <a:t>CASE EXAMPLES OF EARTHQUAKE DETECTION</a:t>
            </a:r>
            <a:endParaRPr lang="en-SG" sz="2200" dirty="0">
              <a:solidFill>
                <a:srgbClr val="C0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9BDA581C-0EB1-CB81-77E5-E569B1A98F31}"/>
              </a:ext>
            </a:extLst>
          </p:cNvPr>
          <p:cNvPicPr>
            <a:picLocks noChangeAspect="1"/>
          </p:cNvPicPr>
          <p:nvPr/>
        </p:nvPicPr>
        <p:blipFill>
          <a:blip r:embed="rId2"/>
          <a:stretch>
            <a:fillRect/>
          </a:stretch>
        </p:blipFill>
        <p:spPr>
          <a:xfrm>
            <a:off x="258149" y="1611724"/>
            <a:ext cx="3697475" cy="3173423"/>
          </a:xfrm>
          <a:prstGeom prst="rect">
            <a:avLst/>
          </a:prstGeom>
        </p:spPr>
      </p:pic>
      <p:pic>
        <p:nvPicPr>
          <p:cNvPr id="12" name="Picture 11">
            <a:extLst>
              <a:ext uri="{FF2B5EF4-FFF2-40B4-BE49-F238E27FC236}">
                <a16:creationId xmlns:a16="http://schemas.microsoft.com/office/drawing/2014/main" id="{289EF9EC-7E97-DD38-CAD0-141ABF9D4277}"/>
              </a:ext>
            </a:extLst>
          </p:cNvPr>
          <p:cNvPicPr>
            <a:picLocks noChangeAspect="1"/>
          </p:cNvPicPr>
          <p:nvPr/>
        </p:nvPicPr>
        <p:blipFill>
          <a:blip r:embed="rId3"/>
          <a:stretch>
            <a:fillRect/>
          </a:stretch>
        </p:blipFill>
        <p:spPr>
          <a:xfrm>
            <a:off x="4426920" y="1796390"/>
            <a:ext cx="3002300" cy="4971250"/>
          </a:xfrm>
          <a:prstGeom prst="rect">
            <a:avLst/>
          </a:prstGeom>
        </p:spPr>
      </p:pic>
      <p:pic>
        <p:nvPicPr>
          <p:cNvPr id="13" name="Picture 12">
            <a:extLst>
              <a:ext uri="{FF2B5EF4-FFF2-40B4-BE49-F238E27FC236}">
                <a16:creationId xmlns:a16="http://schemas.microsoft.com/office/drawing/2014/main" id="{D6A8393E-7574-D42F-1E3F-AE62B3589FAB}"/>
              </a:ext>
            </a:extLst>
          </p:cNvPr>
          <p:cNvPicPr>
            <a:picLocks noChangeAspect="1"/>
          </p:cNvPicPr>
          <p:nvPr/>
        </p:nvPicPr>
        <p:blipFill>
          <a:blip r:embed="rId4"/>
          <a:stretch>
            <a:fillRect/>
          </a:stretch>
        </p:blipFill>
        <p:spPr>
          <a:xfrm>
            <a:off x="8050923" y="1969303"/>
            <a:ext cx="3479383" cy="4035342"/>
          </a:xfrm>
          <a:prstGeom prst="rect">
            <a:avLst/>
          </a:prstGeom>
        </p:spPr>
      </p:pic>
      <p:sp>
        <p:nvSpPr>
          <p:cNvPr id="14" name="TextBox 13">
            <a:extLst>
              <a:ext uri="{FF2B5EF4-FFF2-40B4-BE49-F238E27FC236}">
                <a16:creationId xmlns:a16="http://schemas.microsoft.com/office/drawing/2014/main" id="{6406EAD5-6E04-E0A2-A883-1E9D3B7B2DF6}"/>
              </a:ext>
            </a:extLst>
          </p:cNvPr>
          <p:cNvSpPr txBox="1"/>
          <p:nvPr/>
        </p:nvSpPr>
        <p:spPr>
          <a:xfrm>
            <a:off x="214727" y="602690"/>
            <a:ext cx="7221669" cy="830997"/>
          </a:xfrm>
          <a:prstGeom prst="rect">
            <a:avLst/>
          </a:prstGeom>
          <a:noFill/>
        </p:spPr>
        <p:txBody>
          <a:bodyPr wrap="square">
            <a:spAutoFit/>
          </a:bodyPr>
          <a:lstStyle/>
          <a:p>
            <a:r>
              <a:rPr lang="en-US" sz="1600" dirty="0">
                <a:latin typeface="Courier New" panose="02070309020205020404" pitchFamily="49" charset="0"/>
                <a:cs typeface="Courier New" panose="02070309020205020404" pitchFamily="49" charset="0"/>
              </a:rPr>
              <a:t>Redoubt(network “AV”, station “RSO”, component “EHZ”)</a:t>
            </a:r>
          </a:p>
          <a:p>
            <a:r>
              <a:rPr lang="en-US" sz="1600" dirty="0">
                <a:latin typeface="Courier New" panose="02070309020205020404" pitchFamily="49" charset="0"/>
                <a:cs typeface="Courier New" panose="02070309020205020404" pitchFamily="49" charset="0"/>
              </a:rPr>
              <a:t>t1 = </a:t>
            </a:r>
            <a:r>
              <a:rPr lang="en-US" sz="1600" dirty="0" err="1">
                <a:latin typeface="Courier New" panose="02070309020205020404" pitchFamily="49" charset="0"/>
                <a:cs typeface="Courier New" panose="02070309020205020404" pitchFamily="49" charset="0"/>
              </a:rPr>
              <a:t>sa.UTCDateTime</a:t>
            </a:r>
            <a:r>
              <a:rPr lang="en-US" sz="1600" dirty="0">
                <a:latin typeface="Courier New" panose="02070309020205020404" pitchFamily="49" charset="0"/>
                <a:cs typeface="Courier New" panose="02070309020205020404" pitchFamily="49" charset="0"/>
              </a:rPr>
              <a:t>("2009-03-20T00:00:00.0Z")</a:t>
            </a:r>
          </a:p>
          <a:p>
            <a:r>
              <a:rPr lang="en-US" sz="1600" dirty="0">
                <a:latin typeface="Courier New" panose="02070309020205020404" pitchFamily="49" charset="0"/>
                <a:cs typeface="Courier New" panose="02070309020205020404" pitchFamily="49" charset="0"/>
              </a:rPr>
              <a:t>t2 = </a:t>
            </a:r>
            <a:r>
              <a:rPr lang="en-US" sz="1600" dirty="0" err="1">
                <a:latin typeface="Courier New" panose="02070309020205020404" pitchFamily="49" charset="0"/>
                <a:cs typeface="Courier New" panose="02070309020205020404" pitchFamily="49" charset="0"/>
              </a:rPr>
              <a:t>sa.UTCDateTime</a:t>
            </a:r>
            <a:r>
              <a:rPr lang="en-US" sz="1600" dirty="0">
                <a:latin typeface="Courier New" panose="02070309020205020404" pitchFamily="49" charset="0"/>
                <a:cs typeface="Courier New" panose="02070309020205020404" pitchFamily="49" charset="0"/>
              </a:rPr>
              <a:t>("2009-03-21T00:00:00.0Z")</a:t>
            </a:r>
          </a:p>
        </p:txBody>
      </p:sp>
      <p:sp>
        <p:nvSpPr>
          <p:cNvPr id="15" name="TextBox 14">
            <a:extLst>
              <a:ext uri="{FF2B5EF4-FFF2-40B4-BE49-F238E27FC236}">
                <a16:creationId xmlns:a16="http://schemas.microsoft.com/office/drawing/2014/main" id="{E3D8838C-76EA-573D-05F3-1C3D06AAEDCF}"/>
              </a:ext>
            </a:extLst>
          </p:cNvPr>
          <p:cNvSpPr txBox="1"/>
          <p:nvPr/>
        </p:nvSpPr>
        <p:spPr>
          <a:xfrm>
            <a:off x="625532" y="1515130"/>
            <a:ext cx="2858796" cy="369332"/>
          </a:xfrm>
          <a:prstGeom prst="rect">
            <a:avLst/>
          </a:prstGeom>
          <a:noFill/>
        </p:spPr>
        <p:txBody>
          <a:bodyPr wrap="none" rtlCol="0">
            <a:spAutoFit/>
          </a:bodyPr>
          <a:lstStyle/>
          <a:p>
            <a:r>
              <a:rPr lang="en-US" dirty="0"/>
              <a:t>Triggering (event detection)</a:t>
            </a:r>
          </a:p>
        </p:txBody>
      </p:sp>
      <p:sp>
        <p:nvSpPr>
          <p:cNvPr id="16" name="TextBox 15">
            <a:extLst>
              <a:ext uri="{FF2B5EF4-FFF2-40B4-BE49-F238E27FC236}">
                <a16:creationId xmlns:a16="http://schemas.microsoft.com/office/drawing/2014/main" id="{43A89637-09DA-D7F2-8C37-4D1457E2CEB7}"/>
              </a:ext>
            </a:extLst>
          </p:cNvPr>
          <p:cNvSpPr txBox="1"/>
          <p:nvPr/>
        </p:nvSpPr>
        <p:spPr>
          <a:xfrm>
            <a:off x="4684504" y="1441849"/>
            <a:ext cx="1814023" cy="369332"/>
          </a:xfrm>
          <a:prstGeom prst="rect">
            <a:avLst/>
          </a:prstGeom>
          <a:noFill/>
        </p:spPr>
        <p:txBody>
          <a:bodyPr wrap="none" rtlCol="0">
            <a:spAutoFit/>
          </a:bodyPr>
          <a:lstStyle/>
          <a:p>
            <a:r>
              <a:rPr lang="en-US" dirty="0"/>
              <a:t>Detected events</a:t>
            </a:r>
          </a:p>
        </p:txBody>
      </p:sp>
      <p:sp>
        <p:nvSpPr>
          <p:cNvPr id="17" name="TextBox 16">
            <a:extLst>
              <a:ext uri="{FF2B5EF4-FFF2-40B4-BE49-F238E27FC236}">
                <a16:creationId xmlns:a16="http://schemas.microsoft.com/office/drawing/2014/main" id="{7FAFDDB0-2A43-9D70-DDCC-D8859F3021A4}"/>
              </a:ext>
            </a:extLst>
          </p:cNvPr>
          <p:cNvSpPr txBox="1"/>
          <p:nvPr/>
        </p:nvSpPr>
        <p:spPr>
          <a:xfrm>
            <a:off x="8168684" y="1427058"/>
            <a:ext cx="1176861" cy="369332"/>
          </a:xfrm>
          <a:prstGeom prst="rect">
            <a:avLst/>
          </a:prstGeom>
          <a:noFill/>
        </p:spPr>
        <p:txBody>
          <a:bodyPr wrap="none" rtlCol="0">
            <a:spAutoFit/>
          </a:bodyPr>
          <a:lstStyle/>
          <a:p>
            <a:r>
              <a:rPr lang="en-US" dirty="0"/>
              <a:t>Event plot</a:t>
            </a:r>
          </a:p>
        </p:txBody>
      </p:sp>
    </p:spTree>
    <p:extLst>
      <p:ext uri="{BB962C8B-B14F-4D97-AF65-F5344CB8AC3E}">
        <p14:creationId xmlns:p14="http://schemas.microsoft.com/office/powerpoint/2010/main" val="1903914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AA12C-BDAB-7586-0F28-1C3CC135A89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632EDAF-1A1F-455F-EA65-2C2F6D0A9D55}"/>
              </a:ext>
            </a:extLst>
          </p:cNvPr>
          <p:cNvSpPr txBox="1"/>
          <p:nvPr/>
        </p:nvSpPr>
        <p:spPr>
          <a:xfrm>
            <a:off x="7888205" y="5351290"/>
            <a:ext cx="4169456" cy="1200329"/>
          </a:xfrm>
          <a:prstGeom prst="rect">
            <a:avLst/>
          </a:prstGeom>
          <a:noFill/>
        </p:spPr>
        <p:txBody>
          <a:bodyPr wrap="square">
            <a:spAutoFit/>
          </a:bodyPr>
          <a:lstStyle/>
          <a:p>
            <a:pPr algn="ctr"/>
            <a:r>
              <a:rPr lang="en-SG" sz="1800" b="1" i="1" dirty="0">
                <a:latin typeface="Aptos" panose="020B0004020202020204" pitchFamily="34" charset="0"/>
              </a:rPr>
              <a:t>Database Integration:</a:t>
            </a:r>
            <a:r>
              <a:rPr lang="en-SG" sz="1800" i="1" dirty="0">
                <a:latin typeface="Aptos" panose="020B0004020202020204" pitchFamily="34" charset="0"/>
              </a:rPr>
              <a:t> </a:t>
            </a:r>
          </a:p>
          <a:p>
            <a:pPr algn="ctr"/>
            <a:r>
              <a:rPr lang="en-SG" sz="1800" i="1" dirty="0">
                <a:latin typeface="Aptos" panose="020B0004020202020204" pitchFamily="34" charset="0"/>
              </a:rPr>
              <a:t>Store standardized metrics, event </a:t>
            </a:r>
            <a:r>
              <a:rPr lang="en-SG" sz="1800" i="1" dirty="0" err="1">
                <a:latin typeface="Aptos" panose="020B0004020202020204" pitchFamily="34" charset="0"/>
              </a:rPr>
              <a:t>catalogs</a:t>
            </a:r>
            <a:r>
              <a:rPr lang="en-SG" sz="1800" i="1" dirty="0">
                <a:latin typeface="Aptos" panose="020B0004020202020204" pitchFamily="34" charset="0"/>
              </a:rPr>
              <a:t>, and associated metadata in </a:t>
            </a:r>
            <a:r>
              <a:rPr lang="en-SG" sz="1800" i="1" dirty="0" err="1">
                <a:solidFill>
                  <a:srgbClr val="C00000"/>
                </a:solidFill>
                <a:latin typeface="Aptos" panose="020B0004020202020204" pitchFamily="34" charset="0"/>
              </a:rPr>
              <a:t>WOVOdat</a:t>
            </a:r>
            <a:endParaRPr lang="en-US" sz="1800" i="1" dirty="0">
              <a:solidFill>
                <a:srgbClr val="C00000"/>
              </a:solidFill>
              <a:latin typeface="Aptos" panose="020B0004020202020204" pitchFamily="34" charset="0"/>
            </a:endParaRPr>
          </a:p>
        </p:txBody>
      </p:sp>
      <p:grpSp>
        <p:nvGrpSpPr>
          <p:cNvPr id="9" name="Group 8">
            <a:extLst>
              <a:ext uri="{FF2B5EF4-FFF2-40B4-BE49-F238E27FC236}">
                <a16:creationId xmlns:a16="http://schemas.microsoft.com/office/drawing/2014/main" id="{1EF063C3-F25F-E8ED-099F-0E965F324263}"/>
              </a:ext>
            </a:extLst>
          </p:cNvPr>
          <p:cNvGrpSpPr/>
          <p:nvPr/>
        </p:nvGrpSpPr>
        <p:grpSpPr>
          <a:xfrm>
            <a:off x="7491441" y="316236"/>
            <a:ext cx="4513595" cy="4978081"/>
            <a:chOff x="20938636" y="12125451"/>
            <a:chExt cx="4513595" cy="4978081"/>
          </a:xfrm>
        </p:grpSpPr>
        <p:grpSp>
          <p:nvGrpSpPr>
            <p:cNvPr id="10" name="Group 9">
              <a:extLst>
                <a:ext uri="{FF2B5EF4-FFF2-40B4-BE49-F238E27FC236}">
                  <a16:creationId xmlns:a16="http://schemas.microsoft.com/office/drawing/2014/main" id="{16B6969D-7D0F-C2E4-8CA4-81F02A97C08B}"/>
                </a:ext>
              </a:extLst>
            </p:cNvPr>
            <p:cNvGrpSpPr/>
            <p:nvPr/>
          </p:nvGrpSpPr>
          <p:grpSpPr>
            <a:xfrm>
              <a:off x="20938636" y="12125451"/>
              <a:ext cx="4513595" cy="4978081"/>
              <a:chOff x="21031872" y="12085444"/>
              <a:chExt cx="4513595" cy="4978081"/>
            </a:xfrm>
          </p:grpSpPr>
          <p:grpSp>
            <p:nvGrpSpPr>
              <p:cNvPr id="16" name="Group 15">
                <a:extLst>
                  <a:ext uri="{FF2B5EF4-FFF2-40B4-BE49-F238E27FC236}">
                    <a16:creationId xmlns:a16="http://schemas.microsoft.com/office/drawing/2014/main" id="{B6E3187E-D2FB-D54E-98BE-9DE7C035BA71}"/>
                  </a:ext>
                </a:extLst>
              </p:cNvPr>
              <p:cNvGrpSpPr/>
              <p:nvPr/>
            </p:nvGrpSpPr>
            <p:grpSpPr>
              <a:xfrm>
                <a:off x="21031872" y="12085444"/>
                <a:ext cx="3985640" cy="1331694"/>
                <a:chOff x="25455815" y="11518236"/>
                <a:chExt cx="3985640" cy="1331694"/>
              </a:xfrm>
            </p:grpSpPr>
            <p:pic>
              <p:nvPicPr>
                <p:cNvPr id="24" name="Picture 23">
                  <a:extLst>
                    <a:ext uri="{FF2B5EF4-FFF2-40B4-BE49-F238E27FC236}">
                      <a16:creationId xmlns:a16="http://schemas.microsoft.com/office/drawing/2014/main" id="{22B2645A-2638-F922-83BD-76D4007DD705}"/>
                    </a:ext>
                  </a:extLst>
                </p:cNvPr>
                <p:cNvPicPr>
                  <a:picLocks noChangeAspect="1"/>
                </p:cNvPicPr>
                <p:nvPr/>
              </p:nvPicPr>
              <p:blipFill>
                <a:blip r:embed="rId3"/>
                <a:srcRect t="9328"/>
                <a:stretch>
                  <a:fillRect/>
                </a:stretch>
              </p:blipFill>
              <p:spPr>
                <a:xfrm>
                  <a:off x="25525980" y="12013426"/>
                  <a:ext cx="3780000" cy="746978"/>
                </a:xfrm>
                <a:prstGeom prst="rect">
                  <a:avLst/>
                </a:prstGeom>
              </p:spPr>
            </p:pic>
            <p:sp>
              <p:nvSpPr>
                <p:cNvPr id="25" name="Rounded Rectangle 24">
                  <a:extLst>
                    <a:ext uri="{FF2B5EF4-FFF2-40B4-BE49-F238E27FC236}">
                      <a16:creationId xmlns:a16="http://schemas.microsoft.com/office/drawing/2014/main" id="{B0D84BE4-B7B4-11B1-07FE-95DEDC6C1B55}"/>
                    </a:ext>
                  </a:extLst>
                </p:cNvPr>
                <p:cNvSpPr/>
                <p:nvPr/>
              </p:nvSpPr>
              <p:spPr>
                <a:xfrm>
                  <a:off x="25455815" y="11518236"/>
                  <a:ext cx="3985640" cy="133169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yriad Pro" panose="020B0503030403020204" pitchFamily="34" charset="0"/>
                  </a:endParaRPr>
                </a:p>
              </p:txBody>
            </p:sp>
            <p:sp>
              <p:nvSpPr>
                <p:cNvPr id="26" name="TextBox 25">
                  <a:extLst>
                    <a:ext uri="{FF2B5EF4-FFF2-40B4-BE49-F238E27FC236}">
                      <a16:creationId xmlns:a16="http://schemas.microsoft.com/office/drawing/2014/main" id="{9BA533A7-CFA7-25FA-815B-A2E5C3E4E09D}"/>
                    </a:ext>
                  </a:extLst>
                </p:cNvPr>
                <p:cNvSpPr txBox="1"/>
                <p:nvPr/>
              </p:nvSpPr>
              <p:spPr>
                <a:xfrm>
                  <a:off x="25499656" y="11544605"/>
                  <a:ext cx="1718997" cy="369332"/>
                </a:xfrm>
                <a:prstGeom prst="rect">
                  <a:avLst/>
                </a:prstGeom>
                <a:noFill/>
              </p:spPr>
              <p:txBody>
                <a:bodyPr wrap="none" rtlCol="0">
                  <a:spAutoFit/>
                </a:bodyPr>
                <a:lstStyle/>
                <a:p>
                  <a:r>
                    <a:rPr lang="en-US" sz="1800" b="1" dirty="0">
                      <a:solidFill>
                        <a:srgbClr val="C00000"/>
                      </a:solidFill>
                      <a:latin typeface="Myriad Pro" panose="020B0503030403020204" pitchFamily="34" charset="0"/>
                    </a:rPr>
                    <a:t>Raw waveform</a:t>
                  </a:r>
                </a:p>
              </p:txBody>
            </p:sp>
            <p:pic>
              <p:nvPicPr>
                <p:cNvPr id="27" name="Picture 4" descr="EPOS">
                  <a:extLst>
                    <a:ext uri="{FF2B5EF4-FFF2-40B4-BE49-F238E27FC236}">
                      <a16:creationId xmlns:a16="http://schemas.microsoft.com/office/drawing/2014/main" id="{5287CBC8-7735-87A9-49E7-58F7FB799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9833" y="11642713"/>
                  <a:ext cx="773494" cy="347277"/>
                </a:xfrm>
                <a:prstGeom prst="rect">
                  <a:avLst/>
                </a:prstGeom>
                <a:solidFill>
                  <a:schemeClr val="bg1"/>
                </a:solidFill>
              </p:spPr>
            </p:pic>
            <p:pic>
              <p:nvPicPr>
                <p:cNvPr id="28" name="Picture 27">
                  <a:extLst>
                    <a:ext uri="{FF2B5EF4-FFF2-40B4-BE49-F238E27FC236}">
                      <a16:creationId xmlns:a16="http://schemas.microsoft.com/office/drawing/2014/main" id="{E15CAFA6-B1F7-76D4-F417-50F6CDEA7701}"/>
                    </a:ext>
                  </a:extLst>
                </p:cNvPr>
                <p:cNvPicPr>
                  <a:picLocks noChangeAspect="1"/>
                </p:cNvPicPr>
                <p:nvPr/>
              </p:nvPicPr>
              <p:blipFill>
                <a:blip r:embed="rId5"/>
                <a:stretch>
                  <a:fillRect/>
                </a:stretch>
              </p:blipFill>
              <p:spPr>
                <a:xfrm>
                  <a:off x="27183631" y="11601680"/>
                  <a:ext cx="1134537" cy="448094"/>
                </a:xfrm>
                <a:prstGeom prst="rect">
                  <a:avLst/>
                </a:prstGeom>
              </p:spPr>
            </p:pic>
          </p:grpSp>
          <p:pic>
            <p:nvPicPr>
              <p:cNvPr id="17" name="Graphic 16">
                <a:extLst>
                  <a:ext uri="{FF2B5EF4-FFF2-40B4-BE49-F238E27FC236}">
                    <a16:creationId xmlns:a16="http://schemas.microsoft.com/office/drawing/2014/main" id="{10E1B6FD-ACC6-9408-9697-6A71F875AA0B}"/>
                  </a:ext>
                </a:extLst>
              </p:cNvPr>
              <p:cNvPicPr>
                <a:picLocks noChangeAspect="1"/>
              </p:cNvPicPr>
              <p:nvPr/>
            </p:nvPicPr>
            <p:blipFill>
              <a:blip r:embed="rId6">
                <a:alphaModFix amt="38000"/>
                <a:extLst>
                  <a:ext uri="{96DAC541-7B7A-43D3-8B79-37D633B846F1}">
                    <asvg:svgBlip xmlns:asvg="http://schemas.microsoft.com/office/drawing/2016/SVG/main" r:embed="rId7"/>
                  </a:ext>
                </a:extLst>
              </a:blip>
              <a:stretch>
                <a:fillRect/>
              </a:stretch>
            </p:blipFill>
            <p:spPr>
              <a:xfrm>
                <a:off x="22740372" y="15736180"/>
                <a:ext cx="1273309" cy="1188000"/>
              </a:xfrm>
              <a:prstGeom prst="rect">
                <a:avLst/>
              </a:prstGeom>
            </p:spPr>
          </p:pic>
          <p:pic>
            <p:nvPicPr>
              <p:cNvPr id="18" name="Picture 17" descr="WOVOdat_logo_side_Sep2016.png">
                <a:extLst>
                  <a:ext uri="{FF2B5EF4-FFF2-40B4-BE49-F238E27FC236}">
                    <a16:creationId xmlns:a16="http://schemas.microsoft.com/office/drawing/2014/main" id="{78D9669A-3DB1-E5A1-9CFF-A9BEB52C0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29289" y="16094004"/>
                <a:ext cx="570913" cy="491377"/>
              </a:xfrm>
              <a:prstGeom prst="rect">
                <a:avLst/>
              </a:prstGeom>
            </p:spPr>
          </p:pic>
          <p:sp>
            <p:nvSpPr>
              <p:cNvPr id="19" name="Rounded Rectangle 18">
                <a:extLst>
                  <a:ext uri="{FF2B5EF4-FFF2-40B4-BE49-F238E27FC236}">
                    <a16:creationId xmlns:a16="http://schemas.microsoft.com/office/drawing/2014/main" id="{023B5B61-6E21-E41B-2214-098A49C1882D}"/>
                  </a:ext>
                </a:extLst>
              </p:cNvPr>
              <p:cNvSpPr/>
              <p:nvPr/>
            </p:nvSpPr>
            <p:spPr>
              <a:xfrm>
                <a:off x="21063584" y="13806198"/>
                <a:ext cx="2318379" cy="75303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Myriad Pro" panose="020B0503030403020204" pitchFamily="34" charset="0"/>
                  </a:rPr>
                  <a:t>DATA PREPARATION</a:t>
                </a:r>
              </a:p>
              <a:p>
                <a:pPr algn="ctr"/>
                <a:r>
                  <a:rPr lang="en-US" sz="1500" b="1" dirty="0">
                    <a:solidFill>
                      <a:schemeClr val="tx1"/>
                    </a:solidFill>
                    <a:latin typeface="Myriad Pro" panose="020B0503030403020204" pitchFamily="34" charset="0"/>
                  </a:rPr>
                  <a:t>Continuous waveform</a:t>
                </a:r>
              </a:p>
            </p:txBody>
          </p:sp>
          <p:sp>
            <p:nvSpPr>
              <p:cNvPr id="20" name="Rounded Rectangle 19">
                <a:extLst>
                  <a:ext uri="{FF2B5EF4-FFF2-40B4-BE49-F238E27FC236}">
                    <a16:creationId xmlns:a16="http://schemas.microsoft.com/office/drawing/2014/main" id="{FE937B75-1D6B-6DAD-8754-86098BC014FE}"/>
                  </a:ext>
                </a:extLst>
              </p:cNvPr>
              <p:cNvSpPr/>
              <p:nvPr/>
            </p:nvSpPr>
            <p:spPr>
              <a:xfrm>
                <a:off x="23470404" y="14925330"/>
                <a:ext cx="2075063" cy="110981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00" b="1">
                    <a:solidFill>
                      <a:schemeClr val="tx1"/>
                    </a:solidFill>
                    <a:latin typeface="Myriad Pro" panose="020B0503030403020204" pitchFamily="34" charset="0"/>
                  </a:rPr>
                  <a:t>SEISMIC </a:t>
                </a:r>
              </a:p>
              <a:p>
                <a:pPr algn="ctr"/>
                <a:r>
                  <a:rPr lang="en-SG" sz="1500" b="1">
                    <a:solidFill>
                      <a:schemeClr val="tx1"/>
                    </a:solidFill>
                    <a:latin typeface="Myriad Pro" panose="020B0503030403020204" pitchFamily="34" charset="0"/>
                  </a:rPr>
                  <a:t>TIME SERIES </a:t>
                </a:r>
              </a:p>
              <a:p>
                <a:pPr algn="ctr"/>
                <a:r>
                  <a:rPr lang="en-SG" sz="1500" b="1">
                    <a:solidFill>
                      <a:schemeClr val="tx1"/>
                    </a:solidFill>
                    <a:latin typeface="Myriad Pro" panose="020B0503030403020204" pitchFamily="34" charset="0"/>
                  </a:rPr>
                  <a:t>METRICS</a:t>
                </a:r>
                <a:endParaRPr lang="en-US" sz="1500" b="1">
                  <a:solidFill>
                    <a:schemeClr val="tx1"/>
                  </a:solidFill>
                  <a:latin typeface="Myriad Pro" panose="020B0503030403020204" pitchFamily="34" charset="0"/>
                </a:endParaRPr>
              </a:p>
              <a:p>
                <a:pPr algn="ctr"/>
                <a:r>
                  <a:rPr lang="en-US" sz="1500" b="1" i="1">
                    <a:solidFill>
                      <a:schemeClr val="tx1"/>
                    </a:solidFill>
                    <a:latin typeface="Myriad Pro" panose="020B0503030403020204" pitchFamily="34" charset="0"/>
                  </a:rPr>
                  <a:t>(RSAM, SSAM, etc.)</a:t>
                </a:r>
              </a:p>
            </p:txBody>
          </p:sp>
          <p:sp>
            <p:nvSpPr>
              <p:cNvPr id="21" name="Rounded Rectangle 20">
                <a:extLst>
                  <a:ext uri="{FF2B5EF4-FFF2-40B4-BE49-F238E27FC236}">
                    <a16:creationId xmlns:a16="http://schemas.microsoft.com/office/drawing/2014/main" id="{FFDB63FC-CD43-2677-0892-6670F28244E1}"/>
                  </a:ext>
                </a:extLst>
              </p:cNvPr>
              <p:cNvSpPr/>
              <p:nvPr/>
            </p:nvSpPr>
            <p:spPr>
              <a:xfrm>
                <a:off x="21397286" y="16290585"/>
                <a:ext cx="1608837" cy="75303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solidFill>
                      <a:schemeClr val="tx1"/>
                    </a:solidFill>
                    <a:latin typeface="Myriad Pro" panose="020B0503030403020204" pitchFamily="34" charset="0"/>
                  </a:rPr>
                  <a:t>FEATURES EXTRACTION</a:t>
                </a:r>
              </a:p>
            </p:txBody>
          </p:sp>
          <p:sp>
            <p:nvSpPr>
              <p:cNvPr id="22" name="Rounded Rectangle 21">
                <a:extLst>
                  <a:ext uri="{FF2B5EF4-FFF2-40B4-BE49-F238E27FC236}">
                    <a16:creationId xmlns:a16="http://schemas.microsoft.com/office/drawing/2014/main" id="{D508DC66-F183-A263-1258-AD9F2772A8D0}"/>
                  </a:ext>
                </a:extLst>
              </p:cNvPr>
              <p:cNvSpPr/>
              <p:nvPr/>
            </p:nvSpPr>
            <p:spPr>
              <a:xfrm>
                <a:off x="23725182" y="16310490"/>
                <a:ext cx="1568462" cy="75303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solidFill>
                      <a:schemeClr val="tx1"/>
                    </a:solidFill>
                    <a:latin typeface="Myriad Pro" panose="020B0503030403020204" pitchFamily="34" charset="0"/>
                  </a:rPr>
                  <a:t>FEATURES EXTRACTION</a:t>
                </a:r>
              </a:p>
            </p:txBody>
          </p:sp>
          <p:sp>
            <p:nvSpPr>
              <p:cNvPr id="23" name="Rounded Rectangle 22">
                <a:extLst>
                  <a:ext uri="{FF2B5EF4-FFF2-40B4-BE49-F238E27FC236}">
                    <a16:creationId xmlns:a16="http://schemas.microsoft.com/office/drawing/2014/main" id="{929A1824-36A6-E6AE-D974-2C71B69DDA9D}"/>
                  </a:ext>
                </a:extLst>
              </p:cNvPr>
              <p:cNvSpPr/>
              <p:nvPr/>
            </p:nvSpPr>
            <p:spPr>
              <a:xfrm>
                <a:off x="21264726" y="14932644"/>
                <a:ext cx="1971755" cy="106385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500" b="1">
                    <a:solidFill>
                      <a:schemeClr val="tx1"/>
                    </a:solidFill>
                    <a:latin typeface="Myriad Pro" panose="020B0503030403020204" pitchFamily="34" charset="0"/>
                  </a:rPr>
                  <a:t>EARTHQUAKE  DETECTION, </a:t>
                </a:r>
              </a:p>
              <a:p>
                <a:pPr algn="ctr"/>
                <a:r>
                  <a:rPr lang="en-SG" sz="1500" b="1">
                    <a:solidFill>
                      <a:schemeClr val="tx1"/>
                    </a:solidFill>
                    <a:latin typeface="Myriad Pro" panose="020B0503030403020204" pitchFamily="34" charset="0"/>
                  </a:rPr>
                  <a:t>TREMOR CATALOG, ETC.</a:t>
                </a:r>
                <a:endParaRPr lang="en-US" sz="1500" b="1">
                  <a:solidFill>
                    <a:schemeClr val="tx1"/>
                  </a:solidFill>
                  <a:latin typeface="Myriad Pro" panose="020B0503030403020204" pitchFamily="34" charset="0"/>
                </a:endParaRPr>
              </a:p>
            </p:txBody>
          </p:sp>
        </p:grpSp>
        <p:cxnSp>
          <p:nvCxnSpPr>
            <p:cNvPr id="11" name="Elbow Connector 10">
              <a:extLst>
                <a:ext uri="{FF2B5EF4-FFF2-40B4-BE49-F238E27FC236}">
                  <a16:creationId xmlns:a16="http://schemas.microsoft.com/office/drawing/2014/main" id="{81DB6812-BC76-0639-FA87-3DAE511354B4}"/>
                </a:ext>
              </a:extLst>
            </p:cNvPr>
            <p:cNvCxnSpPr>
              <a:cxnSpLocks/>
              <a:stCxn id="19" idx="3"/>
              <a:endCxn id="20" idx="0"/>
            </p:cNvCxnSpPr>
            <p:nvPr/>
          </p:nvCxnSpPr>
          <p:spPr>
            <a:xfrm>
              <a:off x="23288727" y="14222723"/>
              <a:ext cx="1125973" cy="742614"/>
            </a:xfrm>
            <a:prstGeom prst="bentConnector2">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2B422BA6-0665-45C0-1C7D-2A45C36E29B6}"/>
                </a:ext>
              </a:extLst>
            </p:cNvPr>
            <p:cNvCxnSpPr>
              <a:cxnSpLocks/>
            </p:cNvCxnSpPr>
            <p:nvPr/>
          </p:nvCxnSpPr>
          <p:spPr>
            <a:xfrm rot="5400000">
              <a:off x="21916555" y="14770234"/>
              <a:ext cx="468000" cy="0"/>
            </a:xfrm>
            <a:prstGeom prst="bentConnector3">
              <a:avLst>
                <a:gd name="adj1" fmla="val 50000"/>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CA4F0593-8BEE-106C-2B8C-DA3A3FF87A22}"/>
                </a:ext>
              </a:extLst>
            </p:cNvPr>
            <p:cNvCxnSpPr>
              <a:cxnSpLocks/>
            </p:cNvCxnSpPr>
            <p:nvPr/>
          </p:nvCxnSpPr>
          <p:spPr>
            <a:xfrm rot="5400000">
              <a:off x="21917449" y="16207095"/>
              <a:ext cx="468000" cy="0"/>
            </a:xfrm>
            <a:prstGeom prst="bentConnector3">
              <a:avLst>
                <a:gd name="adj1" fmla="val 50000"/>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id="{523E772C-7C04-A59D-C74D-EDD33AF30E4B}"/>
                </a:ext>
              </a:extLst>
            </p:cNvPr>
            <p:cNvCxnSpPr>
              <a:cxnSpLocks/>
            </p:cNvCxnSpPr>
            <p:nvPr/>
          </p:nvCxnSpPr>
          <p:spPr>
            <a:xfrm rot="5400000">
              <a:off x="24129046" y="16207095"/>
              <a:ext cx="468000" cy="0"/>
            </a:xfrm>
            <a:prstGeom prst="bentConnector3">
              <a:avLst>
                <a:gd name="adj1" fmla="val 50000"/>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Elbow Connector 14">
              <a:extLst>
                <a:ext uri="{FF2B5EF4-FFF2-40B4-BE49-F238E27FC236}">
                  <a16:creationId xmlns:a16="http://schemas.microsoft.com/office/drawing/2014/main" id="{401CFA67-72A8-D91A-4310-5AFEA2EC6886}"/>
                </a:ext>
              </a:extLst>
            </p:cNvPr>
            <p:cNvCxnSpPr>
              <a:cxnSpLocks/>
            </p:cNvCxnSpPr>
            <p:nvPr/>
          </p:nvCxnSpPr>
          <p:spPr>
            <a:xfrm rot="5400000">
              <a:off x="21886452" y="13651773"/>
              <a:ext cx="468000" cy="0"/>
            </a:xfrm>
            <a:prstGeom prst="bentConnector3">
              <a:avLst>
                <a:gd name="adj1" fmla="val 50000"/>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294A829C-F46D-CC53-E199-7E76DBF850E8}"/>
              </a:ext>
            </a:extLst>
          </p:cNvPr>
          <p:cNvGrpSpPr/>
          <p:nvPr/>
        </p:nvGrpSpPr>
        <p:grpSpPr>
          <a:xfrm>
            <a:off x="152723" y="2076558"/>
            <a:ext cx="6757124" cy="4215220"/>
            <a:chOff x="353218" y="2697109"/>
            <a:chExt cx="6757124" cy="4215220"/>
          </a:xfrm>
        </p:grpSpPr>
        <p:pic>
          <p:nvPicPr>
            <p:cNvPr id="29" name="Picture 28">
              <a:extLst>
                <a:ext uri="{FF2B5EF4-FFF2-40B4-BE49-F238E27FC236}">
                  <a16:creationId xmlns:a16="http://schemas.microsoft.com/office/drawing/2014/main" id="{14A6EEBA-7FA6-0581-113C-9F3CCD624048}"/>
                </a:ext>
              </a:extLst>
            </p:cNvPr>
            <p:cNvPicPr>
              <a:picLocks noChangeAspect="1"/>
            </p:cNvPicPr>
            <p:nvPr/>
          </p:nvPicPr>
          <p:blipFill>
            <a:blip r:embed="rId9"/>
            <a:srcRect t="1649" b="83489"/>
            <a:stretch>
              <a:fillRect/>
            </a:stretch>
          </p:blipFill>
          <p:spPr>
            <a:xfrm>
              <a:off x="353218" y="2951262"/>
              <a:ext cx="6757124" cy="1512000"/>
            </a:xfrm>
            <a:prstGeom prst="rect">
              <a:avLst/>
            </a:prstGeom>
          </p:spPr>
        </p:pic>
        <p:sp>
          <p:nvSpPr>
            <p:cNvPr id="30" name="TextBox 29">
              <a:extLst>
                <a:ext uri="{FF2B5EF4-FFF2-40B4-BE49-F238E27FC236}">
                  <a16:creationId xmlns:a16="http://schemas.microsoft.com/office/drawing/2014/main" id="{97CE7ACE-9411-928B-C62C-351E336ECA58}"/>
                </a:ext>
              </a:extLst>
            </p:cNvPr>
            <p:cNvSpPr txBox="1"/>
            <p:nvPr/>
          </p:nvSpPr>
          <p:spPr>
            <a:xfrm>
              <a:off x="962570" y="2697109"/>
              <a:ext cx="4657146" cy="307777"/>
            </a:xfrm>
            <a:prstGeom prst="rect">
              <a:avLst/>
            </a:prstGeom>
            <a:noFill/>
          </p:spPr>
          <p:txBody>
            <a:bodyPr wrap="square" rtlCol="0">
              <a:spAutoFit/>
            </a:bodyPr>
            <a:lstStyle/>
            <a:p>
              <a:r>
                <a:rPr lang="en-SG" sz="1400" b="1" dirty="0">
                  <a:latin typeface="Aptos" panose="020B0004020202020204" pitchFamily="34" charset="0"/>
                </a:rPr>
                <a:t>Real-time Seismic Amplitude Measurement (</a:t>
              </a:r>
              <a:r>
                <a:rPr lang="en-US" sz="1400" b="1" dirty="0">
                  <a:latin typeface="Aptos" panose="020B0004020202020204" pitchFamily="34" charset="0"/>
                </a:rPr>
                <a:t>RSAM)</a:t>
              </a:r>
            </a:p>
          </p:txBody>
        </p:sp>
        <p:pic>
          <p:nvPicPr>
            <p:cNvPr id="31" name="Picture 30" descr="A close-up of a graph&#10;&#10;AI-generated content may be incorrect.">
              <a:extLst>
                <a:ext uri="{FF2B5EF4-FFF2-40B4-BE49-F238E27FC236}">
                  <a16:creationId xmlns:a16="http://schemas.microsoft.com/office/drawing/2014/main" id="{8DAA83BF-847E-19D1-ED8E-1028A6F21A72}"/>
                </a:ext>
              </a:extLst>
            </p:cNvPr>
            <p:cNvPicPr>
              <a:picLocks noChangeAspect="1"/>
            </p:cNvPicPr>
            <p:nvPr/>
          </p:nvPicPr>
          <p:blipFill>
            <a:blip r:embed="rId10"/>
            <a:stretch>
              <a:fillRect/>
            </a:stretch>
          </p:blipFill>
          <p:spPr>
            <a:xfrm>
              <a:off x="532885" y="4793996"/>
              <a:ext cx="6158452" cy="2118333"/>
            </a:xfrm>
            <a:prstGeom prst="rect">
              <a:avLst/>
            </a:prstGeom>
            <a:ln>
              <a:solidFill>
                <a:schemeClr val="tx1"/>
              </a:solidFill>
            </a:ln>
          </p:spPr>
        </p:pic>
        <p:sp>
          <p:nvSpPr>
            <p:cNvPr id="32" name="TextBox 31">
              <a:extLst>
                <a:ext uri="{FF2B5EF4-FFF2-40B4-BE49-F238E27FC236}">
                  <a16:creationId xmlns:a16="http://schemas.microsoft.com/office/drawing/2014/main" id="{DA101B03-A315-E80B-387D-530AE31A96CD}"/>
                </a:ext>
              </a:extLst>
            </p:cNvPr>
            <p:cNvSpPr txBox="1"/>
            <p:nvPr/>
          </p:nvSpPr>
          <p:spPr>
            <a:xfrm>
              <a:off x="803361" y="4503551"/>
              <a:ext cx="4657146" cy="307777"/>
            </a:xfrm>
            <a:prstGeom prst="rect">
              <a:avLst/>
            </a:prstGeom>
            <a:noFill/>
          </p:spPr>
          <p:txBody>
            <a:bodyPr wrap="square" rtlCol="0">
              <a:spAutoFit/>
            </a:bodyPr>
            <a:lstStyle/>
            <a:p>
              <a:r>
                <a:rPr lang="en-US" sz="1400" b="1" dirty="0">
                  <a:latin typeface="Aptos" panose="020B0004020202020204" pitchFamily="34" charset="0"/>
                </a:rPr>
                <a:t>Earthquake detection</a:t>
              </a:r>
            </a:p>
          </p:txBody>
        </p:sp>
      </p:grpSp>
      <p:pic>
        <p:nvPicPr>
          <p:cNvPr id="34" name="Picture 33" descr="A close-up of a graph&#10;&#10;AI-generated content may be incorrect.">
            <a:extLst>
              <a:ext uri="{FF2B5EF4-FFF2-40B4-BE49-F238E27FC236}">
                <a16:creationId xmlns:a16="http://schemas.microsoft.com/office/drawing/2014/main" id="{08EA9D55-2E29-FD04-7926-5DFB40424E20}"/>
              </a:ext>
            </a:extLst>
          </p:cNvPr>
          <p:cNvPicPr>
            <a:picLocks noChangeAspect="1"/>
          </p:cNvPicPr>
          <p:nvPr/>
        </p:nvPicPr>
        <p:blipFill>
          <a:blip r:embed="rId11"/>
          <a:stretch>
            <a:fillRect/>
          </a:stretch>
        </p:blipFill>
        <p:spPr>
          <a:xfrm>
            <a:off x="5107771" y="5093295"/>
            <a:ext cx="2529174" cy="1620809"/>
          </a:xfrm>
          <a:prstGeom prst="rect">
            <a:avLst/>
          </a:prstGeom>
          <a:ln>
            <a:solidFill>
              <a:schemeClr val="tx1"/>
            </a:solidFill>
          </a:ln>
        </p:spPr>
      </p:pic>
      <p:sp>
        <p:nvSpPr>
          <p:cNvPr id="35" name="Rectangle 34">
            <a:extLst>
              <a:ext uri="{FF2B5EF4-FFF2-40B4-BE49-F238E27FC236}">
                <a16:creationId xmlns:a16="http://schemas.microsoft.com/office/drawing/2014/main" id="{36001B58-3EEB-725D-18F0-F9172DAC4D5C}"/>
              </a:ext>
            </a:extLst>
          </p:cNvPr>
          <p:cNvSpPr/>
          <p:nvPr/>
        </p:nvSpPr>
        <p:spPr>
          <a:xfrm>
            <a:off x="1378712" y="4424950"/>
            <a:ext cx="63208" cy="675871"/>
          </a:xfrm>
          <a:prstGeom prst="rect">
            <a:avLst/>
          </a:prstGeom>
          <a:solidFill>
            <a:srgbClr val="FF0000">
              <a:alpha val="47451"/>
            </a:srgbClr>
          </a:solidFill>
          <a:ln>
            <a:no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6" name="Curved Connector 35">
            <a:extLst>
              <a:ext uri="{FF2B5EF4-FFF2-40B4-BE49-F238E27FC236}">
                <a16:creationId xmlns:a16="http://schemas.microsoft.com/office/drawing/2014/main" id="{5C078158-8D02-C4B5-AC09-68FC3C976FBE}"/>
              </a:ext>
            </a:extLst>
          </p:cNvPr>
          <p:cNvCxnSpPr>
            <a:cxnSpLocks/>
          </p:cNvCxnSpPr>
          <p:nvPr/>
        </p:nvCxnSpPr>
        <p:spPr>
          <a:xfrm>
            <a:off x="1466900" y="4897894"/>
            <a:ext cx="3615891" cy="1053560"/>
          </a:xfrm>
          <a:prstGeom prst="curvedConnector3">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378954AB-A3ED-B9F7-F8E8-1E167AC141DE}"/>
              </a:ext>
            </a:extLst>
          </p:cNvPr>
          <p:cNvSpPr txBox="1"/>
          <p:nvPr/>
        </p:nvSpPr>
        <p:spPr>
          <a:xfrm>
            <a:off x="337526" y="238376"/>
            <a:ext cx="6757121" cy="1292662"/>
          </a:xfrm>
          <a:prstGeom prst="rect">
            <a:avLst/>
          </a:prstGeom>
          <a:noFill/>
        </p:spPr>
        <p:txBody>
          <a:bodyPr wrap="square">
            <a:spAutoFit/>
          </a:bodyPr>
          <a:lstStyle/>
          <a:p>
            <a:pPr>
              <a:buNone/>
            </a:pPr>
            <a:r>
              <a:rPr lang="en-SG" sz="2400" b="1" dirty="0"/>
              <a:t>Improving Data Flow and Processing</a:t>
            </a:r>
          </a:p>
          <a:p>
            <a:pPr marL="742950" lvl="1" indent="-285750">
              <a:buFont typeface="Symbol" pitchFamily="2" charset="2"/>
              <a:buChar char="Þ"/>
            </a:pPr>
            <a:r>
              <a:rPr lang="en-SG" dirty="0"/>
              <a:t>Streamlined data management pipelines</a:t>
            </a:r>
          </a:p>
          <a:p>
            <a:pPr marL="742950" lvl="1" indent="-285750">
              <a:buFont typeface="Symbol" pitchFamily="2" charset="2"/>
              <a:buChar char="Þ"/>
            </a:pPr>
            <a:r>
              <a:rPr lang="en-SG" dirty="0"/>
              <a:t>Standardized protocols for interoperability</a:t>
            </a:r>
          </a:p>
          <a:p>
            <a:pPr marL="742950" lvl="1" indent="-285750">
              <a:buFont typeface="Symbol" pitchFamily="2" charset="2"/>
              <a:buChar char="Þ"/>
            </a:pPr>
            <a:r>
              <a:rPr lang="en-SG" dirty="0"/>
              <a:t>Automation for rapid, consistent hazard assessment</a:t>
            </a:r>
          </a:p>
        </p:txBody>
      </p:sp>
    </p:spTree>
    <p:extLst>
      <p:ext uri="{BB962C8B-B14F-4D97-AF65-F5344CB8AC3E}">
        <p14:creationId xmlns:p14="http://schemas.microsoft.com/office/powerpoint/2010/main" val="2959432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CB0A-7148-6E66-0BBA-6AE080911B4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7983F9F-2DF6-1929-3919-A3C289A6083B}"/>
              </a:ext>
            </a:extLst>
          </p:cNvPr>
          <p:cNvSpPr txBox="1"/>
          <p:nvPr/>
        </p:nvSpPr>
        <p:spPr>
          <a:xfrm>
            <a:off x="222847" y="107352"/>
            <a:ext cx="9486900" cy="461665"/>
          </a:xfrm>
          <a:prstGeom prst="rect">
            <a:avLst/>
          </a:prstGeom>
          <a:noFill/>
        </p:spPr>
        <p:txBody>
          <a:bodyPr wrap="square">
            <a:spAutoFit/>
          </a:bodyPr>
          <a:lstStyle/>
          <a:p>
            <a:pPr>
              <a:buNone/>
            </a:pPr>
            <a:r>
              <a:rPr lang="en-SG" sz="2400" b="1" dirty="0"/>
              <a:t>Global volcano monitoring databases: Driving a sustainable cycle</a:t>
            </a:r>
            <a:endParaRPr lang="en-SG" sz="2200" b="1" dirty="0"/>
          </a:p>
        </p:txBody>
      </p:sp>
      <p:sp>
        <p:nvSpPr>
          <p:cNvPr id="9" name="TextBox 8">
            <a:extLst>
              <a:ext uri="{FF2B5EF4-FFF2-40B4-BE49-F238E27FC236}">
                <a16:creationId xmlns:a16="http://schemas.microsoft.com/office/drawing/2014/main" id="{B0349E33-0764-2E99-CA14-4082C26DCC54}"/>
              </a:ext>
            </a:extLst>
          </p:cNvPr>
          <p:cNvSpPr txBox="1"/>
          <p:nvPr/>
        </p:nvSpPr>
        <p:spPr>
          <a:xfrm>
            <a:off x="8387395" y="3598471"/>
            <a:ext cx="3721774" cy="1785104"/>
          </a:xfrm>
          <a:prstGeom prst="rect">
            <a:avLst/>
          </a:prstGeom>
          <a:noFill/>
        </p:spPr>
        <p:txBody>
          <a:bodyPr wrap="square">
            <a:spAutoFit/>
          </a:bodyPr>
          <a:lstStyle/>
          <a:p>
            <a:pPr>
              <a:buNone/>
            </a:pPr>
            <a:r>
              <a:rPr lang="en-SG" sz="2000" b="1" dirty="0"/>
              <a:t>Value Creation</a:t>
            </a:r>
          </a:p>
          <a:p>
            <a:pPr marL="285750" indent="-285750">
              <a:buFont typeface="Arial" panose="020B0604020202020204" pitchFamily="34" charset="0"/>
              <a:buChar char="•"/>
            </a:pPr>
            <a:r>
              <a:rPr lang="en-SG" dirty="0"/>
              <a:t>Cycle: self-improving system</a:t>
            </a:r>
          </a:p>
          <a:p>
            <a:pPr marL="285750" indent="-285750">
              <a:buFont typeface="Arial" panose="020B0604020202020204" pitchFamily="34" charset="0"/>
              <a:buChar char="•"/>
            </a:pPr>
            <a:r>
              <a:rPr lang="en-SG" dirty="0"/>
              <a:t>Insight: sharper detection &amp; forecasting</a:t>
            </a:r>
          </a:p>
          <a:p>
            <a:pPr marL="285750" indent="-285750">
              <a:buFont typeface="Arial" panose="020B0604020202020204" pitchFamily="34" charset="0"/>
              <a:buChar char="•"/>
            </a:pPr>
            <a:r>
              <a:rPr lang="en-SG" dirty="0"/>
              <a:t>Impact: resilience, innovation, sustainability</a:t>
            </a:r>
          </a:p>
        </p:txBody>
      </p:sp>
      <p:pic>
        <p:nvPicPr>
          <p:cNvPr id="17" name="Graphic 16">
            <a:extLst>
              <a:ext uri="{FF2B5EF4-FFF2-40B4-BE49-F238E27FC236}">
                <a16:creationId xmlns:a16="http://schemas.microsoft.com/office/drawing/2014/main" id="{29D7C7BD-E422-B2E3-4B70-62509739EC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000" y="4483022"/>
            <a:ext cx="1288389" cy="1260000"/>
          </a:xfrm>
          <a:prstGeom prst="rect">
            <a:avLst/>
          </a:prstGeom>
        </p:spPr>
      </p:pic>
      <p:grpSp>
        <p:nvGrpSpPr>
          <p:cNvPr id="2" name="Group 1">
            <a:extLst>
              <a:ext uri="{FF2B5EF4-FFF2-40B4-BE49-F238E27FC236}">
                <a16:creationId xmlns:a16="http://schemas.microsoft.com/office/drawing/2014/main" id="{2249E1EE-FC33-FDA8-A7B7-DFE42105ECC8}"/>
              </a:ext>
            </a:extLst>
          </p:cNvPr>
          <p:cNvGrpSpPr/>
          <p:nvPr/>
        </p:nvGrpSpPr>
        <p:grpSpPr>
          <a:xfrm>
            <a:off x="85436" y="650428"/>
            <a:ext cx="8423068" cy="5963766"/>
            <a:chOff x="-73573" y="940483"/>
            <a:chExt cx="8423068" cy="5963766"/>
          </a:xfrm>
        </p:grpSpPr>
        <p:sp>
          <p:nvSpPr>
            <p:cNvPr id="19" name="TextBox 18">
              <a:extLst>
                <a:ext uri="{FF2B5EF4-FFF2-40B4-BE49-F238E27FC236}">
                  <a16:creationId xmlns:a16="http://schemas.microsoft.com/office/drawing/2014/main" id="{FF99D0D4-3C17-B647-4A4D-C744ED55F692}"/>
                </a:ext>
              </a:extLst>
            </p:cNvPr>
            <p:cNvSpPr txBox="1"/>
            <p:nvPr/>
          </p:nvSpPr>
          <p:spPr>
            <a:xfrm>
              <a:off x="-73573" y="2139148"/>
              <a:ext cx="2120826" cy="830997"/>
            </a:xfrm>
            <a:prstGeom prst="rect">
              <a:avLst/>
            </a:prstGeom>
            <a:noFill/>
          </p:spPr>
          <p:txBody>
            <a:bodyPr wrap="square">
              <a:spAutoFit/>
            </a:bodyPr>
            <a:lstStyle/>
            <a:p>
              <a:pPr algn="ctr">
                <a:spcBef>
                  <a:spcPts val="1200"/>
                </a:spcBef>
                <a:spcAft>
                  <a:spcPts val="1200"/>
                </a:spcAft>
              </a:pPr>
              <a:r>
                <a:rPr lang="en-SG" sz="1600" i="1" dirty="0">
                  <a:solidFill>
                    <a:srgbClr val="C00000"/>
                  </a:solidFill>
                  <a:latin typeface="Aptos" panose="020B0004020202020204" pitchFamily="34" charset="0"/>
                  <a:cs typeface="Calibri" panose="020F0502020204030204" pitchFamily="34" charset="0"/>
                </a:rPr>
                <a:t>About GVMID Widiwijayanti et al., 2024</a:t>
              </a:r>
              <a:endParaRPr lang="en-SG" sz="1600" i="1" dirty="0">
                <a:solidFill>
                  <a:srgbClr val="C00000"/>
                </a:solidFill>
                <a:effectLst/>
                <a:latin typeface="Aptos" panose="020B000402020202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3D70E883-F03F-F93A-A8DD-1595C2D65B07}"/>
                </a:ext>
              </a:extLst>
            </p:cNvPr>
            <p:cNvGrpSpPr/>
            <p:nvPr/>
          </p:nvGrpSpPr>
          <p:grpSpPr>
            <a:xfrm>
              <a:off x="342392" y="940483"/>
              <a:ext cx="8007103" cy="5963766"/>
              <a:chOff x="4517996" y="712925"/>
              <a:chExt cx="8007103" cy="5963766"/>
            </a:xfrm>
          </p:grpSpPr>
          <p:pic>
            <p:nvPicPr>
              <p:cNvPr id="13" name="Picture 12">
                <a:extLst>
                  <a:ext uri="{FF2B5EF4-FFF2-40B4-BE49-F238E27FC236}">
                    <a16:creationId xmlns:a16="http://schemas.microsoft.com/office/drawing/2014/main" id="{935AC73B-70BF-5E73-2C5F-E40CF1978979}"/>
                  </a:ext>
                </a:extLst>
              </p:cNvPr>
              <p:cNvPicPr>
                <a:picLocks noChangeAspect="1"/>
              </p:cNvPicPr>
              <p:nvPr/>
            </p:nvPicPr>
            <p:blipFill>
              <a:blip r:embed="rId5"/>
              <a:stretch>
                <a:fillRect/>
              </a:stretch>
            </p:blipFill>
            <p:spPr>
              <a:xfrm>
                <a:off x="4752699" y="1122190"/>
                <a:ext cx="7772400" cy="5554501"/>
              </a:xfrm>
              <a:prstGeom prst="rect">
                <a:avLst/>
              </a:prstGeom>
            </p:spPr>
          </p:pic>
          <p:pic>
            <p:nvPicPr>
              <p:cNvPr id="14" name="Picture 13" descr="A qr code with a few black squares&#10;&#10;Description automatically generated">
                <a:extLst>
                  <a:ext uri="{FF2B5EF4-FFF2-40B4-BE49-F238E27FC236}">
                    <a16:creationId xmlns:a16="http://schemas.microsoft.com/office/drawing/2014/main" id="{1B2447CB-F677-9CE7-294D-B31FDB360B1D}"/>
                  </a:ext>
                </a:extLst>
              </p:cNvPr>
              <p:cNvPicPr>
                <a:picLocks noChangeAspect="1"/>
              </p:cNvPicPr>
              <p:nvPr/>
            </p:nvPicPr>
            <p:blipFill>
              <a:blip r:embed="rId6"/>
              <a:stretch>
                <a:fillRect/>
              </a:stretch>
            </p:blipFill>
            <p:spPr>
              <a:xfrm>
                <a:off x="4517996" y="712925"/>
                <a:ext cx="1288896" cy="1260000"/>
              </a:xfrm>
              <a:prstGeom prst="rect">
                <a:avLst/>
              </a:prstGeom>
            </p:spPr>
          </p:pic>
          <p:pic>
            <p:nvPicPr>
              <p:cNvPr id="20" name="Picture 19" descr="A qr code with a few black squares&#10;&#10;AI-generated content may be incorrect.">
                <a:extLst>
                  <a:ext uri="{FF2B5EF4-FFF2-40B4-BE49-F238E27FC236}">
                    <a16:creationId xmlns:a16="http://schemas.microsoft.com/office/drawing/2014/main" id="{BA2E3379-4A65-97C8-5DCC-BC3C9D69018A}"/>
                  </a:ext>
                </a:extLst>
              </p:cNvPr>
              <p:cNvPicPr>
                <a:picLocks noChangeAspect="1"/>
              </p:cNvPicPr>
              <p:nvPr/>
            </p:nvPicPr>
            <p:blipFill>
              <a:blip r:embed="rId7"/>
              <a:stretch>
                <a:fillRect/>
              </a:stretch>
            </p:blipFill>
            <p:spPr>
              <a:xfrm>
                <a:off x="10963202" y="712925"/>
                <a:ext cx="1288388" cy="1260000"/>
              </a:xfrm>
              <a:prstGeom prst="rect">
                <a:avLst/>
              </a:prstGeom>
            </p:spPr>
          </p:pic>
          <p:sp>
            <p:nvSpPr>
              <p:cNvPr id="21" name="TextBox 20">
                <a:extLst>
                  <a:ext uri="{FF2B5EF4-FFF2-40B4-BE49-F238E27FC236}">
                    <a16:creationId xmlns:a16="http://schemas.microsoft.com/office/drawing/2014/main" id="{77AB1D91-022D-1959-851B-ECA67B34B079}"/>
                  </a:ext>
                </a:extLst>
              </p:cNvPr>
              <p:cNvSpPr txBox="1"/>
              <p:nvPr/>
            </p:nvSpPr>
            <p:spPr>
              <a:xfrm>
                <a:off x="10806810" y="1912061"/>
                <a:ext cx="1597180" cy="584775"/>
              </a:xfrm>
              <a:prstGeom prst="rect">
                <a:avLst/>
              </a:prstGeom>
              <a:noFill/>
            </p:spPr>
            <p:txBody>
              <a:bodyPr wrap="square">
                <a:spAutoFit/>
              </a:bodyPr>
              <a:lstStyle/>
              <a:p>
                <a:pPr algn="ctr">
                  <a:spcBef>
                    <a:spcPts val="1200"/>
                  </a:spcBef>
                  <a:spcAft>
                    <a:spcPts val="1200"/>
                  </a:spcAft>
                </a:pPr>
                <a:r>
                  <a:rPr lang="en-SG" sz="1600" i="1" dirty="0">
                    <a:solidFill>
                      <a:srgbClr val="C00000"/>
                    </a:solidFill>
                    <a:latin typeface="Aptos" panose="020B0004020202020204" pitchFamily="34" charset="0"/>
                    <a:cs typeface="Calibri" panose="020F0502020204030204" pitchFamily="34" charset="0"/>
                  </a:rPr>
                  <a:t>About  </a:t>
                </a:r>
                <a:r>
                  <a:rPr lang="en-SG" sz="1600" i="1" dirty="0" err="1">
                    <a:solidFill>
                      <a:srgbClr val="C00000"/>
                    </a:solidFill>
                    <a:latin typeface="Aptos" panose="020B0004020202020204" pitchFamily="34" charset="0"/>
                    <a:cs typeface="Calibri" panose="020F0502020204030204" pitchFamily="34" charset="0"/>
                  </a:rPr>
                  <a:t>NRFi</a:t>
                </a:r>
                <a:r>
                  <a:rPr lang="en-SG" sz="1600" i="1" dirty="0">
                    <a:solidFill>
                      <a:srgbClr val="C00000"/>
                    </a:solidFill>
                    <a:latin typeface="Aptos" panose="020B0004020202020204" pitchFamily="34" charset="0"/>
                    <a:cs typeface="Calibri" panose="020F0502020204030204" pitchFamily="34" charset="0"/>
                  </a:rPr>
                  <a:t> project</a:t>
                </a:r>
                <a:endParaRPr lang="en-US" sz="1600" i="1" dirty="0">
                  <a:solidFill>
                    <a:srgbClr val="C00000"/>
                  </a:solidFill>
                  <a:latin typeface="Aptos" panose="020B0004020202020204" pitchFamily="34" charset="0"/>
                  <a:cs typeface="Calibri" panose="020F0502020204030204" pitchFamily="34" charset="0"/>
                </a:endParaRPr>
              </a:p>
            </p:txBody>
          </p:sp>
        </p:grpSp>
      </p:grpSp>
      <p:sp>
        <p:nvSpPr>
          <p:cNvPr id="23" name="TextBox 22">
            <a:extLst>
              <a:ext uri="{FF2B5EF4-FFF2-40B4-BE49-F238E27FC236}">
                <a16:creationId xmlns:a16="http://schemas.microsoft.com/office/drawing/2014/main" id="{75AA4816-79DD-8781-D19B-CD0FA4DD16B9}"/>
              </a:ext>
            </a:extLst>
          </p:cNvPr>
          <p:cNvSpPr txBox="1"/>
          <p:nvPr/>
        </p:nvSpPr>
        <p:spPr>
          <a:xfrm>
            <a:off x="8387395" y="1764640"/>
            <a:ext cx="3721774" cy="1785104"/>
          </a:xfrm>
          <a:prstGeom prst="rect">
            <a:avLst/>
          </a:prstGeom>
          <a:noFill/>
        </p:spPr>
        <p:txBody>
          <a:bodyPr wrap="square">
            <a:spAutoFit/>
          </a:bodyPr>
          <a:lstStyle/>
          <a:p>
            <a:pPr>
              <a:buNone/>
            </a:pPr>
            <a:r>
              <a:rPr lang="en-SG" sz="2000" b="1" dirty="0"/>
              <a:t>Core Role</a:t>
            </a:r>
          </a:p>
          <a:p>
            <a:pPr marL="285750" indent="-285750">
              <a:buFont typeface="Arial" panose="020B0604020202020204" pitchFamily="34" charset="0"/>
              <a:buChar char="•"/>
            </a:pPr>
            <a:r>
              <a:rPr lang="en-SG" dirty="0"/>
              <a:t>Bridge: connect past &amp; present</a:t>
            </a:r>
          </a:p>
          <a:p>
            <a:pPr marL="285750" indent="-285750">
              <a:buFont typeface="Arial" panose="020B0604020202020204" pitchFamily="34" charset="0"/>
              <a:buChar char="•"/>
            </a:pPr>
            <a:r>
              <a:rPr lang="en-SG" dirty="0"/>
              <a:t>Dual Function: archive &amp; decision support</a:t>
            </a:r>
          </a:p>
          <a:p>
            <a:pPr marL="285750" indent="-285750">
              <a:buFont typeface="Arial" panose="020B0604020202020204" pitchFamily="34" charset="0"/>
              <a:buChar char="•"/>
            </a:pPr>
            <a:r>
              <a:rPr lang="en-SG" dirty="0"/>
              <a:t>Knowledge Engine – reuse, analyse, forecast, collaborate</a:t>
            </a:r>
          </a:p>
        </p:txBody>
      </p:sp>
      <p:sp>
        <p:nvSpPr>
          <p:cNvPr id="25" name="TextBox 19">
            <a:extLst>
              <a:ext uri="{FF2B5EF4-FFF2-40B4-BE49-F238E27FC236}">
                <a16:creationId xmlns:a16="http://schemas.microsoft.com/office/drawing/2014/main" id="{07C0A081-A5C8-2346-201A-FE64B2A9DD94}"/>
              </a:ext>
            </a:extLst>
          </p:cNvPr>
          <p:cNvSpPr txBox="1"/>
          <p:nvPr/>
        </p:nvSpPr>
        <p:spPr>
          <a:xfrm>
            <a:off x="6602149" y="5942930"/>
            <a:ext cx="4756882" cy="646331"/>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marL="285750" indent="-285750">
              <a:buFont typeface="Arial" panose="020B0604020202020204" pitchFamily="34" charset="0"/>
              <a:buChar char="•"/>
            </a:pPr>
            <a:r>
              <a:rPr lang="en-US" i="1" dirty="0">
                <a:latin typeface="Aptos" panose="020B0004020202020204" pitchFamily="34" charset="0"/>
                <a:cs typeface="Calibri" panose="020F0502020204030204" pitchFamily="34" charset="0"/>
              </a:rPr>
              <a:t>1,477  monitored volcanoes</a:t>
            </a:r>
          </a:p>
          <a:p>
            <a:pPr marL="285750" indent="-285750">
              <a:buFont typeface="Arial" panose="020B0604020202020204" pitchFamily="34" charset="0"/>
              <a:buChar char="•"/>
            </a:pPr>
            <a:r>
              <a:rPr lang="en-US" i="1" dirty="0">
                <a:latin typeface="Aptos" panose="020B0004020202020204" pitchFamily="34" charset="0"/>
                <a:cs typeface="Calibri" panose="020F0502020204030204" pitchFamily="34" charset="0"/>
              </a:rPr>
              <a:t>1,678 unrest episodes from 282 volcanoes</a:t>
            </a:r>
          </a:p>
        </p:txBody>
      </p:sp>
      <p:sp>
        <p:nvSpPr>
          <p:cNvPr id="26" name="Rectangle 25">
            <a:extLst>
              <a:ext uri="{FF2B5EF4-FFF2-40B4-BE49-F238E27FC236}">
                <a16:creationId xmlns:a16="http://schemas.microsoft.com/office/drawing/2014/main" id="{88987E1F-DEE1-FBEC-3B10-1603DAC383D4}"/>
              </a:ext>
            </a:extLst>
          </p:cNvPr>
          <p:cNvSpPr/>
          <p:nvPr/>
        </p:nvSpPr>
        <p:spPr>
          <a:xfrm>
            <a:off x="6605991" y="5632971"/>
            <a:ext cx="1329467" cy="369332"/>
          </a:xfrm>
          <a:prstGeom prst="rect">
            <a:avLst/>
          </a:prstGeom>
        </p:spPr>
        <p:txBody>
          <a:bodyPr wrap="none">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gn="ctr"/>
            <a:r>
              <a:rPr lang="en-US" b="1" dirty="0" err="1">
                <a:solidFill>
                  <a:srgbClr val="C00000"/>
                </a:solidFill>
                <a:latin typeface="Aptos" panose="020B0004020202020204" pitchFamily="34" charset="0"/>
                <a:cs typeface="Calibri" panose="020F0502020204030204" pitchFamily="34" charset="0"/>
              </a:rPr>
              <a:t>WOVOdat</a:t>
            </a:r>
            <a:r>
              <a:rPr lang="en-US" b="1" dirty="0">
                <a:solidFill>
                  <a:srgbClr val="C00000"/>
                </a:solidFill>
                <a:latin typeface="Aptos" panose="020B0004020202020204" pitchFamily="34" charset="0"/>
                <a:cs typeface="Calibri" panose="020F0502020204030204" pitchFamily="34" charset="0"/>
              </a:rPr>
              <a:t>: </a:t>
            </a:r>
          </a:p>
        </p:txBody>
      </p:sp>
      <p:sp>
        <p:nvSpPr>
          <p:cNvPr id="27" name="TextBox 26">
            <a:extLst>
              <a:ext uri="{FF2B5EF4-FFF2-40B4-BE49-F238E27FC236}">
                <a16:creationId xmlns:a16="http://schemas.microsoft.com/office/drawing/2014/main" id="{CDC88124-94E8-6826-F72C-84C9F6BE2E26}"/>
              </a:ext>
            </a:extLst>
          </p:cNvPr>
          <p:cNvSpPr txBox="1"/>
          <p:nvPr/>
        </p:nvSpPr>
        <p:spPr>
          <a:xfrm>
            <a:off x="278198" y="5743022"/>
            <a:ext cx="1662635" cy="830997"/>
          </a:xfrm>
          <a:prstGeom prst="rect">
            <a:avLst/>
          </a:prstGeom>
          <a:noFill/>
        </p:spPr>
        <p:txBody>
          <a:bodyPr wrap="none" rtlCol="0">
            <a:spAutoFit/>
          </a:bodyPr>
          <a:lstStyle/>
          <a:p>
            <a:pPr algn="ctr"/>
            <a:r>
              <a:rPr lang="en-US" sz="1600" i="1" dirty="0" err="1">
                <a:solidFill>
                  <a:srgbClr val="C00000"/>
                </a:solidFill>
              </a:rPr>
              <a:t>WOVOdat</a:t>
            </a:r>
            <a:endParaRPr lang="en-US" sz="1600" i="1" dirty="0">
              <a:solidFill>
                <a:srgbClr val="C00000"/>
              </a:solidFill>
            </a:endParaRPr>
          </a:p>
          <a:p>
            <a:pPr algn="ctr"/>
            <a:r>
              <a:rPr lang="en-US" sz="1600" i="1" dirty="0">
                <a:solidFill>
                  <a:srgbClr val="C00000"/>
                </a:solidFill>
              </a:rPr>
              <a:t>Web Service</a:t>
            </a:r>
          </a:p>
          <a:p>
            <a:pPr algn="ctr"/>
            <a:r>
              <a:rPr lang="en-US" sz="1600" i="1" dirty="0">
                <a:solidFill>
                  <a:srgbClr val="C00000"/>
                </a:solidFill>
              </a:rPr>
              <a:t>Nang et al., 2025</a:t>
            </a:r>
          </a:p>
        </p:txBody>
      </p:sp>
    </p:spTree>
    <p:extLst>
      <p:ext uri="{BB962C8B-B14F-4D97-AF65-F5344CB8AC3E}">
        <p14:creationId xmlns:p14="http://schemas.microsoft.com/office/powerpoint/2010/main" val="304404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98EFA-9335-25C2-6792-0D2C1F69A9C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56E40CC-C10D-CFA6-5BA6-291E2175A7CE}"/>
              </a:ext>
            </a:extLst>
          </p:cNvPr>
          <p:cNvPicPr>
            <a:picLocks noChangeAspect="1"/>
          </p:cNvPicPr>
          <p:nvPr/>
        </p:nvPicPr>
        <p:blipFill>
          <a:blip r:embed="rId3"/>
          <a:stretch>
            <a:fillRect/>
          </a:stretch>
        </p:blipFill>
        <p:spPr>
          <a:xfrm>
            <a:off x="0" y="-2022755"/>
            <a:ext cx="12192000" cy="9144000"/>
          </a:xfrm>
          <a:prstGeom prst="rect">
            <a:avLst/>
          </a:prstGeom>
        </p:spPr>
      </p:pic>
      <p:sp>
        <p:nvSpPr>
          <p:cNvPr id="5" name="TextBox 4">
            <a:extLst>
              <a:ext uri="{FF2B5EF4-FFF2-40B4-BE49-F238E27FC236}">
                <a16:creationId xmlns:a16="http://schemas.microsoft.com/office/drawing/2014/main" id="{66188E16-DC6F-173C-E3BE-FB9AEC7BCCB8}"/>
              </a:ext>
            </a:extLst>
          </p:cNvPr>
          <p:cNvSpPr txBox="1"/>
          <p:nvPr/>
        </p:nvSpPr>
        <p:spPr>
          <a:xfrm>
            <a:off x="105539" y="3966656"/>
            <a:ext cx="12086461" cy="707886"/>
          </a:xfrm>
          <a:prstGeom prst="rect">
            <a:avLst/>
          </a:prstGeom>
          <a:noFill/>
        </p:spPr>
        <p:txBody>
          <a:bodyPr wrap="square" rtlCol="0">
            <a:spAutoFit/>
          </a:bodyPr>
          <a:lstStyle/>
          <a:p>
            <a:pPr lvl="1" algn="ctr"/>
            <a:r>
              <a:rPr lang="en-US" sz="2000" i="1" dirty="0">
                <a:solidFill>
                  <a:schemeClr val="bg1"/>
                </a:solidFill>
                <a:cs typeface="Chalkduster"/>
              </a:rPr>
              <a:t>Thank you to all our partners and contributors! </a:t>
            </a:r>
          </a:p>
          <a:p>
            <a:pPr lvl="1" algn="ctr"/>
            <a:r>
              <a:rPr lang="en-US" sz="2000" i="1" dirty="0">
                <a:solidFill>
                  <a:schemeClr val="bg1"/>
                </a:solidFill>
                <a:cs typeface="Chalkduster"/>
              </a:rPr>
              <a:t>We look forward to your continued support and welcome new contributions!</a:t>
            </a:r>
          </a:p>
        </p:txBody>
      </p:sp>
      <p:grpSp>
        <p:nvGrpSpPr>
          <p:cNvPr id="45" name="Group 44">
            <a:extLst>
              <a:ext uri="{FF2B5EF4-FFF2-40B4-BE49-F238E27FC236}">
                <a16:creationId xmlns:a16="http://schemas.microsoft.com/office/drawing/2014/main" id="{A85A839B-114E-0DCE-FB0F-650D99D9FBB6}"/>
              </a:ext>
            </a:extLst>
          </p:cNvPr>
          <p:cNvGrpSpPr/>
          <p:nvPr/>
        </p:nvGrpSpPr>
        <p:grpSpPr>
          <a:xfrm>
            <a:off x="760509" y="5006637"/>
            <a:ext cx="10494581" cy="1432211"/>
            <a:chOff x="649669" y="4438594"/>
            <a:chExt cx="10494581" cy="1432211"/>
          </a:xfrm>
        </p:grpSpPr>
        <p:pic>
          <p:nvPicPr>
            <p:cNvPr id="9" name="Picture 8" descr="Logo_short_CMJN_WOVO_horiz.eps">
              <a:extLst>
                <a:ext uri="{FF2B5EF4-FFF2-40B4-BE49-F238E27FC236}">
                  <a16:creationId xmlns:a16="http://schemas.microsoft.com/office/drawing/2014/main" id="{182C0CE5-6102-C76E-9AB5-1BB33FB51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386" y="4440842"/>
              <a:ext cx="710394" cy="621524"/>
            </a:xfrm>
            <a:prstGeom prst="rect">
              <a:avLst/>
            </a:prstGeom>
            <a:solidFill>
              <a:schemeClr val="bg1"/>
            </a:solidFill>
          </p:spPr>
        </p:pic>
        <p:pic>
          <p:nvPicPr>
            <p:cNvPr id="11" name="Picture 10" descr="SI_logo.png">
              <a:extLst>
                <a:ext uri="{FF2B5EF4-FFF2-40B4-BE49-F238E27FC236}">
                  <a16:creationId xmlns:a16="http://schemas.microsoft.com/office/drawing/2014/main" id="{071A6033-6D34-4882-AF92-8043FA051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675" y="4440842"/>
              <a:ext cx="535029" cy="621524"/>
            </a:xfrm>
            <a:prstGeom prst="rect">
              <a:avLst/>
            </a:prstGeom>
            <a:solidFill>
              <a:schemeClr val="bg1"/>
            </a:solidFill>
          </p:spPr>
        </p:pic>
        <p:pic>
          <p:nvPicPr>
            <p:cNvPr id="12" name="Picture 11" descr="USGS_logo.png">
              <a:extLst>
                <a:ext uri="{FF2B5EF4-FFF2-40B4-BE49-F238E27FC236}">
                  <a16:creationId xmlns:a16="http://schemas.microsoft.com/office/drawing/2014/main" id="{DE3AAF68-8D75-5511-4837-4ECFF63E96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9067" y="5317137"/>
              <a:ext cx="1005282" cy="369730"/>
            </a:xfrm>
            <a:prstGeom prst="rect">
              <a:avLst/>
            </a:prstGeom>
            <a:solidFill>
              <a:schemeClr val="bg1"/>
            </a:solidFill>
          </p:spPr>
        </p:pic>
        <p:pic>
          <p:nvPicPr>
            <p:cNvPr id="13" name="Picture 12" descr="CVGHM_logo.jpg">
              <a:extLst>
                <a:ext uri="{FF2B5EF4-FFF2-40B4-BE49-F238E27FC236}">
                  <a16:creationId xmlns:a16="http://schemas.microsoft.com/office/drawing/2014/main" id="{C1732BD9-3B6B-1C93-3923-59B73A969E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4542" y="5191239"/>
              <a:ext cx="637187" cy="621524"/>
            </a:xfrm>
            <a:prstGeom prst="rect">
              <a:avLst/>
            </a:prstGeom>
          </p:spPr>
        </p:pic>
        <p:pic>
          <p:nvPicPr>
            <p:cNvPr id="14" name="Picture 13" descr="JMA_logo.gif">
              <a:extLst>
                <a:ext uri="{FF2B5EF4-FFF2-40B4-BE49-F238E27FC236}">
                  <a16:creationId xmlns:a16="http://schemas.microsoft.com/office/drawing/2014/main" id="{3E1722A2-C03F-C387-5280-E5C35740A5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1513" y="4524354"/>
              <a:ext cx="840406" cy="467999"/>
            </a:xfrm>
            <a:prstGeom prst="rect">
              <a:avLst/>
            </a:prstGeom>
          </p:spPr>
        </p:pic>
        <p:pic>
          <p:nvPicPr>
            <p:cNvPr id="15" name="Picture 14" descr="PHIVOLCS-DOST_logo.pdf">
              <a:extLst>
                <a:ext uri="{FF2B5EF4-FFF2-40B4-BE49-F238E27FC236}">
                  <a16:creationId xmlns:a16="http://schemas.microsoft.com/office/drawing/2014/main" id="{E71530B8-FD09-D4B4-BEFD-04D647FC05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3319" y="5133198"/>
              <a:ext cx="502255" cy="737607"/>
            </a:xfrm>
            <a:prstGeom prst="rect">
              <a:avLst/>
            </a:prstGeom>
            <a:solidFill>
              <a:schemeClr val="bg1"/>
            </a:solidFill>
          </p:spPr>
        </p:pic>
        <p:pic>
          <p:nvPicPr>
            <p:cNvPr id="16" name="Picture 15" descr="NIED_logo.jpg">
              <a:extLst>
                <a:ext uri="{FF2B5EF4-FFF2-40B4-BE49-F238E27FC236}">
                  <a16:creationId xmlns:a16="http://schemas.microsoft.com/office/drawing/2014/main" id="{B17FAACD-55C4-33F0-3DE4-CA339E215D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45571" y="4581259"/>
              <a:ext cx="1098679" cy="340691"/>
            </a:xfrm>
            <a:prstGeom prst="rect">
              <a:avLst/>
            </a:prstGeom>
          </p:spPr>
        </p:pic>
        <p:pic>
          <p:nvPicPr>
            <p:cNvPr id="17" name="Picture 16" descr="GNS_logo.jpg">
              <a:extLst>
                <a:ext uri="{FF2B5EF4-FFF2-40B4-BE49-F238E27FC236}">
                  <a16:creationId xmlns:a16="http://schemas.microsoft.com/office/drawing/2014/main" id="{E7504A87-94DE-09E5-BE05-51A458D8B3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0699" y="5166963"/>
              <a:ext cx="408080" cy="670077"/>
            </a:xfrm>
            <a:prstGeom prst="rect">
              <a:avLst/>
            </a:prstGeom>
          </p:spPr>
        </p:pic>
        <p:pic>
          <p:nvPicPr>
            <p:cNvPr id="18" name="Picture 17">
              <a:extLst>
                <a:ext uri="{FF2B5EF4-FFF2-40B4-BE49-F238E27FC236}">
                  <a16:creationId xmlns:a16="http://schemas.microsoft.com/office/drawing/2014/main" id="{47BCDF1E-B03D-781F-B1C0-627F2DB4BA13}"/>
                </a:ext>
              </a:extLst>
            </p:cNvPr>
            <p:cNvPicPr>
              <a:picLocks noChangeAspect="1"/>
            </p:cNvPicPr>
            <p:nvPr/>
          </p:nvPicPr>
          <p:blipFill>
            <a:blip r:embed="rId12"/>
            <a:stretch>
              <a:fillRect/>
            </a:stretch>
          </p:blipFill>
          <p:spPr>
            <a:xfrm>
              <a:off x="6847747" y="5225952"/>
              <a:ext cx="1025422" cy="552099"/>
            </a:xfrm>
            <a:prstGeom prst="rect">
              <a:avLst/>
            </a:prstGeom>
          </p:spPr>
        </p:pic>
        <p:pic>
          <p:nvPicPr>
            <p:cNvPr id="19" name="Picture 18">
              <a:extLst>
                <a:ext uri="{FF2B5EF4-FFF2-40B4-BE49-F238E27FC236}">
                  <a16:creationId xmlns:a16="http://schemas.microsoft.com/office/drawing/2014/main" id="{6CC3633C-2A1E-9EB8-CBC7-436E884C2D7E}"/>
                </a:ext>
              </a:extLst>
            </p:cNvPr>
            <p:cNvPicPr>
              <a:picLocks noChangeAspect="1"/>
            </p:cNvPicPr>
            <p:nvPr/>
          </p:nvPicPr>
          <p:blipFill>
            <a:blip r:embed="rId13"/>
            <a:stretch>
              <a:fillRect/>
            </a:stretch>
          </p:blipFill>
          <p:spPr>
            <a:xfrm>
              <a:off x="8222138" y="5149916"/>
              <a:ext cx="726480" cy="704171"/>
            </a:xfrm>
            <a:prstGeom prst="rect">
              <a:avLst/>
            </a:prstGeom>
          </p:spPr>
        </p:pic>
        <p:pic>
          <p:nvPicPr>
            <p:cNvPr id="20" name="Picture 2" descr="British Seismological Meeting">
              <a:extLst>
                <a:ext uri="{FF2B5EF4-FFF2-40B4-BE49-F238E27FC236}">
                  <a16:creationId xmlns:a16="http://schemas.microsoft.com/office/drawing/2014/main" id="{C7A98377-2BC8-C569-FFFC-BDCD1956D6D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45598" y="4440427"/>
              <a:ext cx="861270" cy="6223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NGL logo: Designed by Corné    Kreemer and Geoff Blewitt">
              <a:extLst>
                <a:ext uri="{FF2B5EF4-FFF2-40B4-BE49-F238E27FC236}">
                  <a16:creationId xmlns:a16="http://schemas.microsoft.com/office/drawing/2014/main" id="{A2D827B7-B7DE-516F-1B04-7AF0D7E00D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14763" y="4440427"/>
              <a:ext cx="790066" cy="6223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logo">
              <a:extLst>
                <a:ext uri="{FF2B5EF4-FFF2-40B4-BE49-F238E27FC236}">
                  <a16:creationId xmlns:a16="http://schemas.microsoft.com/office/drawing/2014/main" id="{F5260199-A6EC-76B5-9519-1CEF8F0FED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2724" y="4567202"/>
              <a:ext cx="1280174" cy="368804"/>
            </a:xfrm>
            <a:prstGeom prst="rect">
              <a:avLst/>
            </a:prstGeom>
            <a:solidFill>
              <a:srgbClr val="FFFFFF"/>
            </a:solidFill>
          </p:spPr>
        </p:pic>
        <p:pic>
          <p:nvPicPr>
            <p:cNvPr id="8" name="Picture 7">
              <a:extLst>
                <a:ext uri="{FF2B5EF4-FFF2-40B4-BE49-F238E27FC236}">
                  <a16:creationId xmlns:a16="http://schemas.microsoft.com/office/drawing/2014/main" id="{CBCD1AA4-1D20-A79F-50CF-C8F1B348A476}"/>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649669" y="4438594"/>
              <a:ext cx="626821" cy="595910"/>
            </a:xfrm>
            <a:prstGeom prst="rect">
              <a:avLst/>
            </a:prstGeom>
            <a:solidFill>
              <a:schemeClr val="bg1"/>
            </a:solidFill>
          </p:spPr>
        </p:pic>
        <p:pic>
          <p:nvPicPr>
            <p:cNvPr id="40" name="Picture 39">
              <a:extLst>
                <a:ext uri="{FF2B5EF4-FFF2-40B4-BE49-F238E27FC236}">
                  <a16:creationId xmlns:a16="http://schemas.microsoft.com/office/drawing/2014/main" id="{4F549AF8-8A19-783A-9691-0743DE30B842}"/>
                </a:ext>
              </a:extLst>
            </p:cNvPr>
            <p:cNvPicPr>
              <a:picLocks noChangeAspect="1"/>
            </p:cNvPicPr>
            <p:nvPr/>
          </p:nvPicPr>
          <p:blipFill>
            <a:blip r:embed="rId18"/>
            <a:stretch>
              <a:fillRect/>
            </a:stretch>
          </p:blipFill>
          <p:spPr>
            <a:xfrm>
              <a:off x="7333443" y="4542404"/>
              <a:ext cx="1184935" cy="468000"/>
            </a:xfrm>
            <a:prstGeom prst="rect">
              <a:avLst/>
            </a:prstGeom>
          </p:spPr>
        </p:pic>
        <p:pic>
          <p:nvPicPr>
            <p:cNvPr id="41" name="Picture 40">
              <a:extLst>
                <a:ext uri="{FF2B5EF4-FFF2-40B4-BE49-F238E27FC236}">
                  <a16:creationId xmlns:a16="http://schemas.microsoft.com/office/drawing/2014/main" id="{A7CF802E-61E1-2A41-D183-25AC9E074847}"/>
                </a:ext>
              </a:extLst>
            </p:cNvPr>
            <p:cNvPicPr>
              <a:picLocks noChangeAspect="1"/>
            </p:cNvPicPr>
            <p:nvPr/>
          </p:nvPicPr>
          <p:blipFill>
            <a:blip r:embed="rId19"/>
            <a:stretch>
              <a:fillRect/>
            </a:stretch>
          </p:blipFill>
          <p:spPr>
            <a:xfrm>
              <a:off x="2100284" y="5149916"/>
              <a:ext cx="624298" cy="621523"/>
            </a:xfrm>
            <a:prstGeom prst="rect">
              <a:avLst/>
            </a:prstGeom>
          </p:spPr>
        </p:pic>
      </p:grpSp>
      <p:pic>
        <p:nvPicPr>
          <p:cNvPr id="2" name="Picture 4" descr="EPOS">
            <a:extLst>
              <a:ext uri="{FF2B5EF4-FFF2-40B4-BE49-F238E27FC236}">
                <a16:creationId xmlns:a16="http://schemas.microsoft.com/office/drawing/2014/main" id="{D4144D20-C668-D601-0EDD-9E3F5A6B00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08426" y="5855140"/>
            <a:ext cx="840405" cy="377318"/>
          </a:xfrm>
          <a:prstGeom prst="rect">
            <a:avLst/>
          </a:prstGeom>
          <a:solidFill>
            <a:schemeClr val="bg1"/>
          </a:solidFill>
        </p:spPr>
      </p:pic>
      <p:sp>
        <p:nvSpPr>
          <p:cNvPr id="3" name="TextBox 2">
            <a:extLst>
              <a:ext uri="{FF2B5EF4-FFF2-40B4-BE49-F238E27FC236}">
                <a16:creationId xmlns:a16="http://schemas.microsoft.com/office/drawing/2014/main" id="{581055C9-9014-6A5A-5CED-1CA7D784B1BC}"/>
              </a:ext>
            </a:extLst>
          </p:cNvPr>
          <p:cNvSpPr txBox="1"/>
          <p:nvPr/>
        </p:nvSpPr>
        <p:spPr>
          <a:xfrm>
            <a:off x="760509" y="919788"/>
            <a:ext cx="9488322" cy="1200329"/>
          </a:xfrm>
          <a:prstGeom prst="rect">
            <a:avLst/>
          </a:prstGeom>
          <a:noFill/>
        </p:spPr>
        <p:txBody>
          <a:bodyPr wrap="square">
            <a:spAutoFit/>
          </a:bodyPr>
          <a:lstStyle/>
          <a:p>
            <a:pPr>
              <a:buNone/>
            </a:pPr>
            <a:r>
              <a:rPr lang="en-SG" sz="2400" b="1" i="1" dirty="0">
                <a:solidFill>
                  <a:srgbClr val="FFFF00"/>
                </a:solidFill>
              </a:rPr>
              <a:t>Open science and standardized data transform past records, models, and expert insights into faster, evidence-based volcanic crisis decisions.</a:t>
            </a:r>
          </a:p>
        </p:txBody>
      </p:sp>
    </p:spTree>
    <p:extLst>
      <p:ext uri="{BB962C8B-B14F-4D97-AF65-F5344CB8AC3E}">
        <p14:creationId xmlns:p14="http://schemas.microsoft.com/office/powerpoint/2010/main" val="305651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D60CC5-ECC7-D90C-C17B-5D83011C9FDC}"/>
              </a:ext>
            </a:extLst>
          </p:cNvPr>
          <p:cNvSpPr/>
          <p:nvPr/>
        </p:nvSpPr>
        <p:spPr>
          <a:xfrm>
            <a:off x="433704" y="3141185"/>
            <a:ext cx="11208305" cy="1754326"/>
          </a:xfrm>
          <a:prstGeom prst="rect">
            <a:avLst/>
          </a:prstGeom>
          <a:ln>
            <a:noFill/>
          </a:ln>
        </p:spPr>
        <p:txBody>
          <a:bodyPr wrap="square">
            <a:spAutoFit/>
          </a:bodyPr>
          <a:lstStyle/>
          <a:p>
            <a:r>
              <a:rPr lang="en-US" dirty="0" err="1">
                <a:latin typeface="Calibri" panose="020F0502020204030204" pitchFamily="34" charset="0"/>
                <a:cs typeface="Calibri" panose="020F0502020204030204" pitchFamily="34" charset="0"/>
              </a:rPr>
              <a:t>WOVOdat</a:t>
            </a:r>
            <a:r>
              <a:rPr lang="en-US" dirty="0">
                <a:latin typeface="Calibri" panose="020F0502020204030204" pitchFamily="34" charset="0"/>
                <a:cs typeface="Calibri" panose="020F0502020204030204" pitchFamily="34" charset="0"/>
              </a:rPr>
              <a:t> – An online, growing library of worldwide volcanic unrest – develop by the World Organization of Volcano Observatories (</a:t>
            </a:r>
            <a:r>
              <a:rPr lang="en-US" b="1" dirty="0">
                <a:solidFill>
                  <a:srgbClr val="C00000"/>
                </a:solidFill>
                <a:latin typeface="Calibri" panose="020F0502020204030204" pitchFamily="34" charset="0"/>
                <a:cs typeface="Calibri" panose="020F0502020204030204" pitchFamily="34" charset="0"/>
              </a:rPr>
              <a:t>WOVO</a:t>
            </a:r>
            <a:r>
              <a:rPr lang="en-US" dirty="0">
                <a:latin typeface="Calibri" panose="020F0502020204030204" pitchFamily="34" charset="0"/>
                <a:cs typeface="Calibri" panose="020F0502020204030204" pitchFamily="34" charset="0"/>
              </a:rPr>
              <a:t>) – IAVCEI, hosted by the Earth Observatory of Singapore.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a:t>
            </a:r>
            <a:r>
              <a:rPr lang="en-US" dirty="0" err="1">
                <a:latin typeface="Calibri" panose="020F0502020204030204" pitchFamily="34" charset="0"/>
                <a:cs typeface="Calibri" panose="020F0502020204030204" pitchFamily="34" charset="0"/>
              </a:rPr>
              <a:t>WOVOdat</a:t>
            </a:r>
            <a:r>
              <a:rPr lang="en-US" dirty="0">
                <a:latin typeface="Calibri" panose="020F0502020204030204" pitchFamily="34" charset="0"/>
                <a:cs typeface="Calibri" panose="020F0502020204030204" pitchFamily="34" charset="0"/>
              </a:rPr>
              <a:t> platform  –  provides unrestricted access to global volcano monitoring data  –  serving as a resource for comparing unrest both within the same volcano and between analog volcanoes. Its goal is to enhance understanding of eruptive processes, improve eruption forecasts, and support hazard assessment and mitigation efforts.</a:t>
            </a:r>
          </a:p>
        </p:txBody>
      </p:sp>
      <p:pic>
        <p:nvPicPr>
          <p:cNvPr id="13" name="Picture 12">
            <a:extLst>
              <a:ext uri="{FF2B5EF4-FFF2-40B4-BE49-F238E27FC236}">
                <a16:creationId xmlns:a16="http://schemas.microsoft.com/office/drawing/2014/main" id="{58469BCF-5AD7-B22E-0106-69EEC31B0AE7}"/>
              </a:ext>
            </a:extLst>
          </p:cNvPr>
          <p:cNvPicPr>
            <a:picLocks noChangeAspect="1"/>
          </p:cNvPicPr>
          <p:nvPr/>
        </p:nvPicPr>
        <p:blipFill rotWithShape="1">
          <a:blip r:embed="rId3"/>
          <a:srcRect b="37974"/>
          <a:stretch/>
        </p:blipFill>
        <p:spPr>
          <a:xfrm>
            <a:off x="1416974" y="14641"/>
            <a:ext cx="6569266" cy="3023412"/>
          </a:xfrm>
          <a:prstGeom prst="rect">
            <a:avLst/>
          </a:prstGeom>
        </p:spPr>
      </p:pic>
      <p:sp>
        <p:nvSpPr>
          <p:cNvPr id="30" name="Rectangle 29">
            <a:extLst>
              <a:ext uri="{FF2B5EF4-FFF2-40B4-BE49-F238E27FC236}">
                <a16:creationId xmlns:a16="http://schemas.microsoft.com/office/drawing/2014/main" id="{1BB6C47B-1D33-B527-ACB1-5FDBE5E5E21D}"/>
              </a:ext>
            </a:extLst>
          </p:cNvPr>
          <p:cNvSpPr/>
          <p:nvPr/>
        </p:nvSpPr>
        <p:spPr>
          <a:xfrm>
            <a:off x="8612278" y="2407271"/>
            <a:ext cx="1692771" cy="430887"/>
          </a:xfrm>
          <a:prstGeom prst="rect">
            <a:avLst/>
          </a:prstGeom>
          <a:ln>
            <a:noFill/>
          </a:ln>
        </p:spPr>
        <p:txBody>
          <a:bodyPr wrap="none">
            <a:spAutoFit/>
          </a:bodyPr>
          <a:lstStyle/>
          <a:p>
            <a:r>
              <a:rPr lang="en-US" sz="2200" b="1" i="1" dirty="0" err="1">
                <a:solidFill>
                  <a:srgbClr val="C00000"/>
                </a:solidFill>
                <a:latin typeface="Calibri" panose="020F0502020204030204" pitchFamily="34" charset="0"/>
                <a:cs typeface="Calibri" panose="020F0502020204030204" pitchFamily="34" charset="0"/>
              </a:rPr>
              <a:t>wovodat.org</a:t>
            </a:r>
            <a:endParaRPr lang="en-US" sz="2200" b="1" i="1" dirty="0">
              <a:solidFill>
                <a:srgbClr val="C00000"/>
              </a:solidFill>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07DA2E84-5B17-7F06-6E54-5DAF4268924E}"/>
              </a:ext>
            </a:extLst>
          </p:cNvPr>
          <p:cNvPicPr>
            <a:picLocks noChangeAspect="1"/>
          </p:cNvPicPr>
          <p:nvPr/>
        </p:nvPicPr>
        <p:blipFill>
          <a:blip r:embed="rId4"/>
          <a:stretch>
            <a:fillRect/>
          </a:stretch>
        </p:blipFill>
        <p:spPr>
          <a:xfrm>
            <a:off x="8613004" y="656050"/>
            <a:ext cx="1702049" cy="1744978"/>
          </a:xfrm>
          <a:prstGeom prst="rect">
            <a:avLst/>
          </a:prstGeom>
        </p:spPr>
      </p:pic>
      <p:sp>
        <p:nvSpPr>
          <p:cNvPr id="32" name="TextBox 31">
            <a:extLst>
              <a:ext uri="{FF2B5EF4-FFF2-40B4-BE49-F238E27FC236}">
                <a16:creationId xmlns:a16="http://schemas.microsoft.com/office/drawing/2014/main" id="{55939B68-EC73-19C4-5C06-4BAA4559E299}"/>
              </a:ext>
            </a:extLst>
          </p:cNvPr>
          <p:cNvSpPr txBox="1"/>
          <p:nvPr/>
        </p:nvSpPr>
        <p:spPr>
          <a:xfrm>
            <a:off x="541028" y="4886905"/>
            <a:ext cx="2993512" cy="369332"/>
          </a:xfrm>
          <a:prstGeom prst="rect">
            <a:avLst/>
          </a:prstGeom>
          <a:noFill/>
        </p:spPr>
        <p:txBody>
          <a:bodyPr wrap="none" rtlCol="0">
            <a:spAutoFit/>
          </a:bodyPr>
          <a:lstStyle/>
          <a:p>
            <a:r>
              <a:rPr lang="en-US" dirty="0"/>
              <a:t>Partners &amp; data contributors:</a:t>
            </a:r>
          </a:p>
        </p:txBody>
      </p:sp>
      <p:grpSp>
        <p:nvGrpSpPr>
          <p:cNvPr id="2" name="Group 1">
            <a:extLst>
              <a:ext uri="{FF2B5EF4-FFF2-40B4-BE49-F238E27FC236}">
                <a16:creationId xmlns:a16="http://schemas.microsoft.com/office/drawing/2014/main" id="{275453F7-7D6A-28CF-EE74-8AC1C3881A75}"/>
              </a:ext>
            </a:extLst>
          </p:cNvPr>
          <p:cNvGrpSpPr/>
          <p:nvPr/>
        </p:nvGrpSpPr>
        <p:grpSpPr>
          <a:xfrm>
            <a:off x="694676" y="5314044"/>
            <a:ext cx="10494581" cy="1432211"/>
            <a:chOff x="649669" y="4438594"/>
            <a:chExt cx="10494581" cy="1432211"/>
          </a:xfrm>
        </p:grpSpPr>
        <p:pic>
          <p:nvPicPr>
            <p:cNvPr id="3" name="Picture 2" descr="Logo_short_CMJN_WOVO_horiz.eps">
              <a:extLst>
                <a:ext uri="{FF2B5EF4-FFF2-40B4-BE49-F238E27FC236}">
                  <a16:creationId xmlns:a16="http://schemas.microsoft.com/office/drawing/2014/main" id="{FBFDFFB2-0E51-3D18-60A6-9BE146DB3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386" y="4440842"/>
              <a:ext cx="710394" cy="621524"/>
            </a:xfrm>
            <a:prstGeom prst="rect">
              <a:avLst/>
            </a:prstGeom>
            <a:solidFill>
              <a:schemeClr val="bg1"/>
            </a:solidFill>
          </p:spPr>
        </p:pic>
        <p:pic>
          <p:nvPicPr>
            <p:cNvPr id="4" name="Picture 3" descr="SI_logo.png">
              <a:extLst>
                <a:ext uri="{FF2B5EF4-FFF2-40B4-BE49-F238E27FC236}">
                  <a16:creationId xmlns:a16="http://schemas.microsoft.com/office/drawing/2014/main" id="{7B65B901-9E5E-51C6-4099-4F7CB1E1EF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2675" y="4440842"/>
              <a:ext cx="535029" cy="621524"/>
            </a:xfrm>
            <a:prstGeom prst="rect">
              <a:avLst/>
            </a:prstGeom>
            <a:solidFill>
              <a:schemeClr val="bg1"/>
            </a:solidFill>
          </p:spPr>
        </p:pic>
        <p:pic>
          <p:nvPicPr>
            <p:cNvPr id="10" name="Picture 9" descr="USGS_logo.png">
              <a:extLst>
                <a:ext uri="{FF2B5EF4-FFF2-40B4-BE49-F238E27FC236}">
                  <a16:creationId xmlns:a16="http://schemas.microsoft.com/office/drawing/2014/main" id="{D06AAFE4-EB69-7D93-6EFE-2BEC37367A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9067" y="5317137"/>
              <a:ext cx="1005282" cy="369730"/>
            </a:xfrm>
            <a:prstGeom prst="rect">
              <a:avLst/>
            </a:prstGeom>
            <a:solidFill>
              <a:schemeClr val="bg1"/>
            </a:solidFill>
          </p:spPr>
        </p:pic>
        <p:pic>
          <p:nvPicPr>
            <p:cNvPr id="33" name="Picture 32" descr="CVGHM_logo.jpg">
              <a:extLst>
                <a:ext uri="{FF2B5EF4-FFF2-40B4-BE49-F238E27FC236}">
                  <a16:creationId xmlns:a16="http://schemas.microsoft.com/office/drawing/2014/main" id="{278619B4-7B6C-564B-68D1-070FCFEF5F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4542" y="5191239"/>
              <a:ext cx="637187" cy="621524"/>
            </a:xfrm>
            <a:prstGeom prst="rect">
              <a:avLst/>
            </a:prstGeom>
          </p:spPr>
        </p:pic>
        <p:pic>
          <p:nvPicPr>
            <p:cNvPr id="34" name="Picture 33" descr="JMA_logo.gif">
              <a:extLst>
                <a:ext uri="{FF2B5EF4-FFF2-40B4-BE49-F238E27FC236}">
                  <a16:creationId xmlns:a16="http://schemas.microsoft.com/office/drawing/2014/main" id="{6A288CE7-86DB-EABD-9AED-EB1B7C275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1513" y="4524354"/>
              <a:ext cx="840406" cy="467999"/>
            </a:xfrm>
            <a:prstGeom prst="rect">
              <a:avLst/>
            </a:prstGeom>
          </p:spPr>
        </p:pic>
        <p:pic>
          <p:nvPicPr>
            <p:cNvPr id="35" name="Picture 34" descr="PHIVOLCS-DOST_logo.pdf">
              <a:extLst>
                <a:ext uri="{FF2B5EF4-FFF2-40B4-BE49-F238E27FC236}">
                  <a16:creationId xmlns:a16="http://schemas.microsoft.com/office/drawing/2014/main" id="{E2A96039-683F-036B-2076-974F1AD521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3319" y="5133198"/>
              <a:ext cx="502255" cy="737607"/>
            </a:xfrm>
            <a:prstGeom prst="rect">
              <a:avLst/>
            </a:prstGeom>
            <a:solidFill>
              <a:schemeClr val="bg1"/>
            </a:solidFill>
          </p:spPr>
        </p:pic>
        <p:pic>
          <p:nvPicPr>
            <p:cNvPr id="36" name="Picture 35" descr="NIED_logo.jpg">
              <a:extLst>
                <a:ext uri="{FF2B5EF4-FFF2-40B4-BE49-F238E27FC236}">
                  <a16:creationId xmlns:a16="http://schemas.microsoft.com/office/drawing/2014/main" id="{04947E10-180D-CEF2-4DF6-1FB9A12B2F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45571" y="4581259"/>
              <a:ext cx="1098679" cy="340691"/>
            </a:xfrm>
            <a:prstGeom prst="rect">
              <a:avLst/>
            </a:prstGeom>
          </p:spPr>
        </p:pic>
        <p:pic>
          <p:nvPicPr>
            <p:cNvPr id="37" name="Picture 36" descr="GNS_logo.jpg">
              <a:extLst>
                <a:ext uri="{FF2B5EF4-FFF2-40B4-BE49-F238E27FC236}">
                  <a16:creationId xmlns:a16="http://schemas.microsoft.com/office/drawing/2014/main" id="{299C352B-6088-6B1D-C765-05E7F771A9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0699" y="5166963"/>
              <a:ext cx="408080" cy="670077"/>
            </a:xfrm>
            <a:prstGeom prst="rect">
              <a:avLst/>
            </a:prstGeom>
          </p:spPr>
        </p:pic>
        <p:pic>
          <p:nvPicPr>
            <p:cNvPr id="38" name="Picture 37">
              <a:extLst>
                <a:ext uri="{FF2B5EF4-FFF2-40B4-BE49-F238E27FC236}">
                  <a16:creationId xmlns:a16="http://schemas.microsoft.com/office/drawing/2014/main" id="{635C8389-D5D7-D772-09FD-0961F7809A68}"/>
                </a:ext>
              </a:extLst>
            </p:cNvPr>
            <p:cNvPicPr>
              <a:picLocks noChangeAspect="1"/>
            </p:cNvPicPr>
            <p:nvPr/>
          </p:nvPicPr>
          <p:blipFill>
            <a:blip r:embed="rId13"/>
            <a:stretch>
              <a:fillRect/>
            </a:stretch>
          </p:blipFill>
          <p:spPr>
            <a:xfrm>
              <a:off x="6847747" y="5225952"/>
              <a:ext cx="1025422" cy="552099"/>
            </a:xfrm>
            <a:prstGeom prst="rect">
              <a:avLst/>
            </a:prstGeom>
          </p:spPr>
        </p:pic>
        <p:pic>
          <p:nvPicPr>
            <p:cNvPr id="39" name="Picture 38">
              <a:extLst>
                <a:ext uri="{FF2B5EF4-FFF2-40B4-BE49-F238E27FC236}">
                  <a16:creationId xmlns:a16="http://schemas.microsoft.com/office/drawing/2014/main" id="{93DC0BE3-7479-F3B7-F75F-4EAB33274B91}"/>
                </a:ext>
              </a:extLst>
            </p:cNvPr>
            <p:cNvPicPr>
              <a:picLocks noChangeAspect="1"/>
            </p:cNvPicPr>
            <p:nvPr/>
          </p:nvPicPr>
          <p:blipFill>
            <a:blip r:embed="rId14"/>
            <a:stretch>
              <a:fillRect/>
            </a:stretch>
          </p:blipFill>
          <p:spPr>
            <a:xfrm>
              <a:off x="8222138" y="5149916"/>
              <a:ext cx="726480" cy="704171"/>
            </a:xfrm>
            <a:prstGeom prst="rect">
              <a:avLst/>
            </a:prstGeom>
          </p:spPr>
        </p:pic>
        <p:pic>
          <p:nvPicPr>
            <p:cNvPr id="40" name="Picture 2" descr="British Seismological Meeting">
              <a:extLst>
                <a:ext uri="{FF2B5EF4-FFF2-40B4-BE49-F238E27FC236}">
                  <a16:creationId xmlns:a16="http://schemas.microsoft.com/office/drawing/2014/main" id="{7E5B64BD-1D65-7104-FB3D-BF904B048F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5598" y="4440427"/>
              <a:ext cx="861270" cy="6223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NGL logo: Designed by Corné    Kreemer and Geoff Blewitt">
              <a:extLst>
                <a:ext uri="{FF2B5EF4-FFF2-40B4-BE49-F238E27FC236}">
                  <a16:creationId xmlns:a16="http://schemas.microsoft.com/office/drawing/2014/main" id="{0A90F273-1E4F-BACA-242C-EB233784911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14763" y="4440427"/>
              <a:ext cx="790066" cy="62235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logo">
              <a:extLst>
                <a:ext uri="{FF2B5EF4-FFF2-40B4-BE49-F238E27FC236}">
                  <a16:creationId xmlns:a16="http://schemas.microsoft.com/office/drawing/2014/main" id="{8FB9398F-89A6-852F-E7DE-DAC589A1095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2724" y="4567202"/>
              <a:ext cx="1280174" cy="368804"/>
            </a:xfrm>
            <a:prstGeom prst="rect">
              <a:avLst/>
            </a:prstGeom>
            <a:solidFill>
              <a:srgbClr val="FFFFFF"/>
            </a:solidFill>
          </p:spPr>
        </p:pic>
        <p:pic>
          <p:nvPicPr>
            <p:cNvPr id="43" name="Picture 42">
              <a:extLst>
                <a:ext uri="{FF2B5EF4-FFF2-40B4-BE49-F238E27FC236}">
                  <a16:creationId xmlns:a16="http://schemas.microsoft.com/office/drawing/2014/main" id="{75734BCB-8B61-BABC-BB6B-338FF4D25CCE}"/>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649669" y="4438594"/>
              <a:ext cx="626821" cy="595910"/>
            </a:xfrm>
            <a:prstGeom prst="rect">
              <a:avLst/>
            </a:prstGeom>
            <a:solidFill>
              <a:schemeClr val="bg1"/>
            </a:solidFill>
          </p:spPr>
        </p:pic>
        <p:pic>
          <p:nvPicPr>
            <p:cNvPr id="44" name="Picture 43">
              <a:extLst>
                <a:ext uri="{FF2B5EF4-FFF2-40B4-BE49-F238E27FC236}">
                  <a16:creationId xmlns:a16="http://schemas.microsoft.com/office/drawing/2014/main" id="{4B34692D-8824-E28E-583D-B7E98254EC2E}"/>
                </a:ext>
              </a:extLst>
            </p:cNvPr>
            <p:cNvPicPr>
              <a:picLocks noChangeAspect="1"/>
            </p:cNvPicPr>
            <p:nvPr/>
          </p:nvPicPr>
          <p:blipFill>
            <a:blip r:embed="rId19"/>
            <a:stretch>
              <a:fillRect/>
            </a:stretch>
          </p:blipFill>
          <p:spPr>
            <a:xfrm>
              <a:off x="7333443" y="4542404"/>
              <a:ext cx="1184935" cy="468000"/>
            </a:xfrm>
            <a:prstGeom prst="rect">
              <a:avLst/>
            </a:prstGeom>
          </p:spPr>
        </p:pic>
        <p:pic>
          <p:nvPicPr>
            <p:cNvPr id="45" name="Picture 44">
              <a:extLst>
                <a:ext uri="{FF2B5EF4-FFF2-40B4-BE49-F238E27FC236}">
                  <a16:creationId xmlns:a16="http://schemas.microsoft.com/office/drawing/2014/main" id="{365DA068-7934-403D-0F2A-6B991192918A}"/>
                </a:ext>
              </a:extLst>
            </p:cNvPr>
            <p:cNvPicPr>
              <a:picLocks noChangeAspect="1"/>
            </p:cNvPicPr>
            <p:nvPr/>
          </p:nvPicPr>
          <p:blipFill>
            <a:blip r:embed="rId20"/>
            <a:stretch>
              <a:fillRect/>
            </a:stretch>
          </p:blipFill>
          <p:spPr>
            <a:xfrm>
              <a:off x="2100284" y="5149916"/>
              <a:ext cx="624298" cy="621523"/>
            </a:xfrm>
            <a:prstGeom prst="rect">
              <a:avLst/>
            </a:prstGeom>
          </p:spPr>
        </p:pic>
      </p:grpSp>
    </p:spTree>
    <p:extLst>
      <p:ext uri="{BB962C8B-B14F-4D97-AF65-F5344CB8AC3E}">
        <p14:creationId xmlns:p14="http://schemas.microsoft.com/office/powerpoint/2010/main" val="292812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2AC79-6E0F-4657-D9F5-0B8F7BC992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86D48AC-2F3D-C62D-81F6-835811F9DACC}"/>
              </a:ext>
            </a:extLst>
          </p:cNvPr>
          <p:cNvSpPr/>
          <p:nvPr/>
        </p:nvSpPr>
        <p:spPr>
          <a:xfrm>
            <a:off x="1958521" y="3808318"/>
            <a:ext cx="8096828" cy="2708434"/>
          </a:xfrm>
          <a:prstGeom prst="rect">
            <a:avLst/>
          </a:prstGeom>
        </p:spPr>
        <p:txBody>
          <a:bodyPr wrap="square">
            <a:spAutoFit/>
          </a:bodyPr>
          <a:lstStyle/>
          <a:p>
            <a:pPr marL="171450" indent="-171450">
              <a:buFont typeface="Arial" panose="020B0604020202020204" pitchFamily="34" charset="0"/>
              <a:buChar char="•"/>
            </a:pPr>
            <a:endParaRPr lang="en-SG" sz="1000" dirty="0">
              <a:solidFill>
                <a:schemeClr val="tx1">
                  <a:lumMod val="85000"/>
                  <a:lumOff val="15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SG" sz="2000" dirty="0">
                <a:solidFill>
                  <a:schemeClr val="tx1">
                    <a:lumMod val="85000"/>
                    <a:lumOff val="15000"/>
                  </a:schemeClr>
                </a:solidFill>
                <a:latin typeface="Calibri" panose="020F0502020204030204" pitchFamily="34" charset="0"/>
                <a:cs typeface="Calibri" panose="020F0502020204030204" pitchFamily="34" charset="0"/>
              </a:rPr>
              <a:t>GVMID offers insights into techniques and instrumentation at volcanoes, helping observatories improve monitoring networks and address gaps with remote sensing and new tools. </a:t>
            </a:r>
          </a:p>
          <a:p>
            <a:pPr marL="342900" indent="-342900">
              <a:buFont typeface="Arial" panose="020B0604020202020204" pitchFamily="34" charset="0"/>
              <a:buChar char="•"/>
            </a:pPr>
            <a:r>
              <a:rPr lang="en-SG" sz="2000" dirty="0">
                <a:solidFill>
                  <a:schemeClr val="tx1">
                    <a:lumMod val="85000"/>
                    <a:lumOff val="15000"/>
                  </a:schemeClr>
                </a:solidFill>
                <a:latin typeface="Calibri" panose="020F0502020204030204" pitchFamily="34" charset="0"/>
                <a:cs typeface="Calibri" panose="020F0502020204030204" pitchFamily="34" charset="0"/>
              </a:rPr>
              <a:t>We're developing examples showing how GVMID enhances network design for better eruption anticipation and detection. </a:t>
            </a:r>
          </a:p>
          <a:p>
            <a:pPr marL="342900" indent="-342900">
              <a:buFont typeface="Arial" panose="020B0604020202020204" pitchFamily="34" charset="0"/>
              <a:buChar char="•"/>
            </a:pPr>
            <a:r>
              <a:rPr lang="en-SG" sz="2000" dirty="0">
                <a:solidFill>
                  <a:schemeClr val="tx1">
                    <a:lumMod val="85000"/>
                    <a:lumOff val="15000"/>
                  </a:schemeClr>
                </a:solidFill>
                <a:latin typeface="Calibri" panose="020F0502020204030204" pitchFamily="34" charset="0"/>
                <a:cs typeface="Calibri" panose="020F0502020204030204" pitchFamily="34" charset="0"/>
              </a:rPr>
              <a:t>We invite global observatories and scientists to collaborate and contribute data, enriching the database and strengthening research, monitoring, and hazard mitigation.</a:t>
            </a:r>
            <a:endParaRPr lang="en-US" dirty="0"/>
          </a:p>
        </p:txBody>
      </p:sp>
      <p:pic>
        <p:nvPicPr>
          <p:cNvPr id="3" name="Picture 2">
            <a:extLst>
              <a:ext uri="{FF2B5EF4-FFF2-40B4-BE49-F238E27FC236}">
                <a16:creationId xmlns:a16="http://schemas.microsoft.com/office/drawing/2014/main" id="{91BF1464-19F1-8E0B-B6D2-7AE98993B378}"/>
              </a:ext>
            </a:extLst>
          </p:cNvPr>
          <p:cNvPicPr>
            <a:picLocks noChangeAspect="1"/>
          </p:cNvPicPr>
          <p:nvPr/>
        </p:nvPicPr>
        <p:blipFill>
          <a:blip r:embed="rId2"/>
          <a:stretch>
            <a:fillRect/>
          </a:stretch>
        </p:blipFill>
        <p:spPr>
          <a:xfrm>
            <a:off x="1722441" y="380621"/>
            <a:ext cx="6525492" cy="2663595"/>
          </a:xfrm>
          <a:prstGeom prst="rect">
            <a:avLst/>
          </a:prstGeom>
        </p:spPr>
      </p:pic>
      <p:sp>
        <p:nvSpPr>
          <p:cNvPr id="4" name="Rectangle 3">
            <a:extLst>
              <a:ext uri="{FF2B5EF4-FFF2-40B4-BE49-F238E27FC236}">
                <a16:creationId xmlns:a16="http://schemas.microsoft.com/office/drawing/2014/main" id="{A3AD9A2A-06D5-13FF-8FB8-BC9B31BA1C36}"/>
              </a:ext>
            </a:extLst>
          </p:cNvPr>
          <p:cNvSpPr/>
          <p:nvPr/>
        </p:nvSpPr>
        <p:spPr>
          <a:xfrm>
            <a:off x="8316488" y="2488401"/>
            <a:ext cx="2540760" cy="430887"/>
          </a:xfrm>
          <a:prstGeom prst="rect">
            <a:avLst/>
          </a:prstGeom>
          <a:ln>
            <a:noFill/>
          </a:ln>
        </p:spPr>
        <p:txBody>
          <a:bodyPr wrap="none">
            <a:spAutoFit/>
          </a:bodyPr>
          <a:lstStyle/>
          <a:p>
            <a:r>
              <a:rPr lang="en-US" sz="2200" b="1" i="1" dirty="0" err="1">
                <a:solidFill>
                  <a:srgbClr val="C00000"/>
                </a:solidFill>
                <a:latin typeface="Calibri" panose="020F0502020204030204" pitchFamily="34" charset="0"/>
                <a:cs typeface="Calibri" panose="020F0502020204030204" pitchFamily="34" charset="0"/>
              </a:rPr>
              <a:t>wovodat.org</a:t>
            </a:r>
            <a:r>
              <a:rPr lang="en-US" sz="2200" b="1" i="1" dirty="0">
                <a:solidFill>
                  <a:srgbClr val="C00000"/>
                </a:solidFill>
                <a:latin typeface="Calibri" panose="020F0502020204030204" pitchFamily="34" charset="0"/>
                <a:cs typeface="Calibri" panose="020F0502020204030204" pitchFamily="34" charset="0"/>
              </a:rPr>
              <a:t>/</a:t>
            </a:r>
            <a:r>
              <a:rPr lang="en-US" sz="2200" b="1" i="1" dirty="0" err="1">
                <a:solidFill>
                  <a:srgbClr val="C00000"/>
                </a:solidFill>
                <a:latin typeface="Calibri" panose="020F0502020204030204" pitchFamily="34" charset="0"/>
                <a:cs typeface="Calibri" panose="020F0502020204030204" pitchFamily="34" charset="0"/>
              </a:rPr>
              <a:t>gvmid</a:t>
            </a:r>
            <a:endParaRPr lang="en-US" sz="2200" b="1" i="1" dirty="0">
              <a:solidFill>
                <a:srgbClr val="C0000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3BFBFB4-AD8E-F800-744D-D3C1C7026901}"/>
              </a:ext>
            </a:extLst>
          </p:cNvPr>
          <p:cNvPicPr>
            <a:picLocks noChangeAspect="1"/>
          </p:cNvPicPr>
          <p:nvPr/>
        </p:nvPicPr>
        <p:blipFill>
          <a:blip r:embed="rId3"/>
          <a:stretch>
            <a:fillRect/>
          </a:stretch>
        </p:blipFill>
        <p:spPr>
          <a:xfrm>
            <a:off x="8659496" y="548231"/>
            <a:ext cx="1854745" cy="1854745"/>
          </a:xfrm>
          <a:prstGeom prst="rect">
            <a:avLst/>
          </a:prstGeom>
        </p:spPr>
      </p:pic>
      <p:sp>
        <p:nvSpPr>
          <p:cNvPr id="12" name="Rectangle 11">
            <a:extLst>
              <a:ext uri="{FF2B5EF4-FFF2-40B4-BE49-F238E27FC236}">
                <a16:creationId xmlns:a16="http://schemas.microsoft.com/office/drawing/2014/main" id="{4AD83F69-35D8-9AF7-B42A-E56AF41CF922}"/>
              </a:ext>
            </a:extLst>
          </p:cNvPr>
          <p:cNvSpPr/>
          <p:nvPr/>
        </p:nvSpPr>
        <p:spPr>
          <a:xfrm>
            <a:off x="719344" y="3162638"/>
            <a:ext cx="10147800" cy="707886"/>
          </a:xfrm>
          <a:prstGeom prst="rect">
            <a:avLst/>
          </a:prstGeom>
          <a:solidFill>
            <a:schemeClr val="accent6">
              <a:lumMod val="20000"/>
              <a:lumOff val="80000"/>
            </a:schemeClr>
          </a:solidFill>
          <a:ln>
            <a:solidFill>
              <a:schemeClr val="tx1"/>
            </a:solidFill>
          </a:ln>
        </p:spPr>
        <p:txBody>
          <a:bodyPr wrap="square">
            <a:spAutoFit/>
          </a:bodyPr>
          <a:lstStyle/>
          <a:p>
            <a:r>
              <a:rPr lang="en-SG" sz="2000" b="1" i="1" dirty="0">
                <a:solidFill>
                  <a:schemeClr val="tx1">
                    <a:lumMod val="85000"/>
                    <a:lumOff val="15000"/>
                  </a:schemeClr>
                </a:solidFill>
                <a:latin typeface="Calibri" panose="020F0502020204030204" pitchFamily="34" charset="0"/>
                <a:cs typeface="Calibri" panose="020F0502020204030204" pitchFamily="34" charset="0"/>
              </a:rPr>
              <a:t>The Global Volcano Monitoring Infrastructure Database (GVMID) aims to document and enhance volcano monitoring capabilities from ground and space as integral part of </a:t>
            </a:r>
            <a:r>
              <a:rPr lang="en-SG" sz="2000" b="1" i="1" dirty="0" err="1">
                <a:solidFill>
                  <a:schemeClr val="tx1">
                    <a:lumMod val="85000"/>
                    <a:lumOff val="15000"/>
                  </a:schemeClr>
                </a:solidFill>
                <a:latin typeface="Calibri" panose="020F0502020204030204" pitchFamily="34" charset="0"/>
                <a:cs typeface="Calibri" panose="020F0502020204030204" pitchFamily="34" charset="0"/>
              </a:rPr>
              <a:t>WOVOdat</a:t>
            </a:r>
            <a:r>
              <a:rPr lang="en-SG" sz="2000" b="1" i="1" dirty="0">
                <a:solidFill>
                  <a:schemeClr val="tx1">
                    <a:lumMod val="85000"/>
                    <a:lumOff val="15000"/>
                  </a:schemeClr>
                </a:solidFill>
                <a:latin typeface="Calibri" panose="020F0502020204030204" pitchFamily="34" charset="0"/>
                <a:cs typeface="Calibri" panose="020F0502020204030204" pitchFamily="34" charset="0"/>
              </a:rPr>
              <a:t>. </a:t>
            </a:r>
          </a:p>
        </p:txBody>
      </p:sp>
      <p:pic>
        <p:nvPicPr>
          <p:cNvPr id="13" name="Picture 12" descr="A qr code with a few black squares&#10;&#10;Description automatically generated">
            <a:extLst>
              <a:ext uri="{FF2B5EF4-FFF2-40B4-BE49-F238E27FC236}">
                <a16:creationId xmlns:a16="http://schemas.microsoft.com/office/drawing/2014/main" id="{8A9947B2-D488-1CE9-8924-134A1BF6E8F2}"/>
              </a:ext>
            </a:extLst>
          </p:cNvPr>
          <p:cNvPicPr>
            <a:picLocks noChangeAspect="1"/>
          </p:cNvPicPr>
          <p:nvPr/>
        </p:nvPicPr>
        <p:blipFill>
          <a:blip r:embed="rId4"/>
          <a:stretch>
            <a:fillRect/>
          </a:stretch>
        </p:blipFill>
        <p:spPr>
          <a:xfrm>
            <a:off x="397391" y="4348027"/>
            <a:ext cx="1324101" cy="1294413"/>
          </a:xfrm>
          <a:prstGeom prst="rect">
            <a:avLst/>
          </a:prstGeom>
        </p:spPr>
      </p:pic>
      <p:sp>
        <p:nvSpPr>
          <p:cNvPr id="14" name="Rectangle 13">
            <a:extLst>
              <a:ext uri="{FF2B5EF4-FFF2-40B4-BE49-F238E27FC236}">
                <a16:creationId xmlns:a16="http://schemas.microsoft.com/office/drawing/2014/main" id="{C8D218FA-0677-4550-5211-BE7285912855}"/>
              </a:ext>
            </a:extLst>
          </p:cNvPr>
          <p:cNvSpPr/>
          <p:nvPr/>
        </p:nvSpPr>
        <p:spPr>
          <a:xfrm>
            <a:off x="-908" y="1354084"/>
            <a:ext cx="8096828" cy="553998"/>
          </a:xfrm>
          <a:prstGeom prst="rect">
            <a:avLst/>
          </a:prstGeom>
        </p:spPr>
        <p:txBody>
          <a:bodyPr wrap="square" lIns="91440" tIns="45720" rIns="91440" bIns="45720" anchor="t">
            <a:spAutoFit/>
          </a:bodyPr>
          <a:lstStyle/>
          <a:p>
            <a:pPr marL="171450" indent="-171450">
              <a:buFont typeface="Arial" panose="020B0604020202020204" pitchFamily="34" charset="0"/>
              <a:buChar char="•"/>
            </a:pPr>
            <a:endParaRPr lang="en-SG" sz="1000" dirty="0">
              <a:solidFill>
                <a:schemeClr val="tx1">
                  <a:lumMod val="85000"/>
                  <a:lumOff val="15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SG" sz="2000" dirty="0">
              <a:solidFill>
                <a:schemeClr val="tx1">
                  <a:lumMod val="85000"/>
                  <a:lumOff val="15000"/>
                </a:schemeClr>
              </a:solidFill>
              <a:cs typeface="Calibri"/>
            </a:endParaRPr>
          </a:p>
        </p:txBody>
      </p:sp>
      <p:sp>
        <p:nvSpPr>
          <p:cNvPr id="15" name="Rectangle 14">
            <a:extLst>
              <a:ext uri="{FF2B5EF4-FFF2-40B4-BE49-F238E27FC236}">
                <a16:creationId xmlns:a16="http://schemas.microsoft.com/office/drawing/2014/main" id="{50C16E01-76AE-C464-0774-F280A395FA2A}"/>
              </a:ext>
            </a:extLst>
          </p:cNvPr>
          <p:cNvSpPr/>
          <p:nvPr/>
        </p:nvSpPr>
        <p:spPr>
          <a:xfrm>
            <a:off x="98052" y="5718265"/>
            <a:ext cx="1931557" cy="553998"/>
          </a:xfrm>
          <a:prstGeom prst="rect">
            <a:avLst/>
          </a:prstGeom>
        </p:spPr>
        <p:txBody>
          <a:bodyPr wrap="square" lIns="91440" tIns="45720" rIns="91440" bIns="45720" anchor="t">
            <a:spAutoFit/>
          </a:bodyPr>
          <a:lstStyle/>
          <a:p>
            <a:pPr algn="ctr"/>
            <a:r>
              <a:rPr lang="en-SG" sz="1000" err="1">
                <a:solidFill>
                  <a:srgbClr val="C00000"/>
                </a:solidFill>
                <a:latin typeface="Calibri"/>
                <a:ea typeface="+mn-lt"/>
                <a:cs typeface="Calibri"/>
              </a:rPr>
              <a:t>Widiwijayanti</a:t>
            </a:r>
            <a:r>
              <a:rPr lang="en-SG" sz="1000" dirty="0">
                <a:solidFill>
                  <a:srgbClr val="C00000"/>
                </a:solidFill>
                <a:latin typeface="Calibri"/>
                <a:ea typeface="+mn-lt"/>
                <a:cs typeface="Calibri"/>
              </a:rPr>
              <a:t> et al. (2024), </a:t>
            </a:r>
            <a:endParaRPr lang="en-US" sz="1000" dirty="0">
              <a:solidFill>
                <a:srgbClr val="C00000"/>
              </a:solidFill>
              <a:latin typeface="Calibri"/>
              <a:ea typeface="+mn-lt"/>
              <a:cs typeface="Calibri"/>
            </a:endParaRPr>
          </a:p>
          <a:p>
            <a:pPr algn="ctr"/>
            <a:r>
              <a:rPr lang="en-SG" sz="1000" dirty="0">
                <a:solidFill>
                  <a:srgbClr val="C00000"/>
                </a:solidFill>
                <a:latin typeface="Calibri"/>
                <a:ea typeface="+mn-lt"/>
                <a:cs typeface="Calibri"/>
              </a:rPr>
              <a:t>Front. Earth Sci. 12:1284889. </a:t>
            </a:r>
            <a:endParaRPr lang="en-US" sz="1000">
              <a:solidFill>
                <a:srgbClr val="C00000"/>
              </a:solidFill>
              <a:latin typeface="Calibri"/>
              <a:ea typeface="+mn-lt"/>
              <a:cs typeface="Calibri"/>
            </a:endParaRPr>
          </a:p>
          <a:p>
            <a:pPr algn="ctr"/>
            <a:r>
              <a:rPr lang="en-SG" sz="1000" dirty="0" err="1">
                <a:solidFill>
                  <a:srgbClr val="C00000"/>
                </a:solidFill>
                <a:latin typeface="Calibri"/>
                <a:ea typeface="+mn-lt"/>
                <a:cs typeface="Calibri"/>
              </a:rPr>
              <a:t>doi</a:t>
            </a:r>
            <a:r>
              <a:rPr lang="en-SG" sz="1000" dirty="0">
                <a:solidFill>
                  <a:srgbClr val="C00000"/>
                </a:solidFill>
                <a:latin typeface="Calibri"/>
                <a:ea typeface="+mn-lt"/>
                <a:cs typeface="Calibri"/>
              </a:rPr>
              <a:t>: 10.3389/feart.2024.1284889</a:t>
            </a:r>
            <a:endParaRPr lang="en-US" sz="1000">
              <a:solidFill>
                <a:srgbClr val="C00000"/>
              </a:solidFill>
              <a:latin typeface="Calibri"/>
              <a:cs typeface="Calibri"/>
            </a:endParaRPr>
          </a:p>
        </p:txBody>
      </p:sp>
      <p:pic>
        <p:nvPicPr>
          <p:cNvPr id="16" name="Picture 15" descr="A qr code on a white background&#10;&#10;Description automatically generated">
            <a:extLst>
              <a:ext uri="{FF2B5EF4-FFF2-40B4-BE49-F238E27FC236}">
                <a16:creationId xmlns:a16="http://schemas.microsoft.com/office/drawing/2014/main" id="{B0B2786C-1816-A0D7-AFDF-CE1764B01535}"/>
              </a:ext>
            </a:extLst>
          </p:cNvPr>
          <p:cNvPicPr>
            <a:picLocks noChangeAspect="1"/>
          </p:cNvPicPr>
          <p:nvPr/>
        </p:nvPicPr>
        <p:blipFill>
          <a:blip r:embed="rId5"/>
          <a:stretch>
            <a:fillRect/>
          </a:stretch>
        </p:blipFill>
        <p:spPr>
          <a:xfrm>
            <a:off x="10217419" y="4353606"/>
            <a:ext cx="1386072" cy="1367022"/>
          </a:xfrm>
          <a:prstGeom prst="rect">
            <a:avLst/>
          </a:prstGeom>
        </p:spPr>
      </p:pic>
      <p:sp>
        <p:nvSpPr>
          <p:cNvPr id="17" name="Rectangle 16">
            <a:extLst>
              <a:ext uri="{FF2B5EF4-FFF2-40B4-BE49-F238E27FC236}">
                <a16:creationId xmlns:a16="http://schemas.microsoft.com/office/drawing/2014/main" id="{8CCE8461-CAFD-1CEF-F233-814DD0846069}"/>
              </a:ext>
            </a:extLst>
          </p:cNvPr>
          <p:cNvSpPr/>
          <p:nvPr/>
        </p:nvSpPr>
        <p:spPr>
          <a:xfrm>
            <a:off x="9934778" y="5718265"/>
            <a:ext cx="1931557" cy="707886"/>
          </a:xfrm>
          <a:prstGeom prst="rect">
            <a:avLst/>
          </a:prstGeom>
        </p:spPr>
        <p:txBody>
          <a:bodyPr wrap="square" lIns="91440" tIns="45720" rIns="91440" bIns="45720" anchor="t">
            <a:spAutoFit/>
          </a:bodyPr>
          <a:lstStyle/>
          <a:p>
            <a:pPr algn="ctr"/>
            <a:r>
              <a:rPr lang="en-SG" sz="1000" dirty="0">
                <a:solidFill>
                  <a:srgbClr val="C00000"/>
                </a:solidFill>
                <a:latin typeface="Calibri"/>
                <a:ea typeface="+mn-lt"/>
                <a:cs typeface="Calibri"/>
              </a:rPr>
              <a:t>Espinosa-Ortega &amp; </a:t>
            </a:r>
            <a:r>
              <a:rPr lang="en-SG" sz="1000" dirty="0" err="1">
                <a:solidFill>
                  <a:srgbClr val="C00000"/>
                </a:solidFill>
                <a:latin typeface="Calibri"/>
                <a:ea typeface="+mn-lt"/>
                <a:cs typeface="Calibri"/>
              </a:rPr>
              <a:t>Taisne</a:t>
            </a:r>
            <a:r>
              <a:rPr lang="en-SG" sz="1000" dirty="0">
                <a:solidFill>
                  <a:srgbClr val="C00000"/>
                </a:solidFill>
                <a:latin typeface="Calibri"/>
                <a:ea typeface="+mn-lt"/>
                <a:cs typeface="Calibri"/>
              </a:rPr>
              <a:t> (2024), </a:t>
            </a:r>
            <a:endParaRPr lang="en-US" sz="1000" dirty="0">
              <a:solidFill>
                <a:srgbClr val="C00000"/>
              </a:solidFill>
              <a:latin typeface="Calibri"/>
              <a:ea typeface="+mn-lt"/>
              <a:cs typeface="Calibri"/>
            </a:endParaRPr>
          </a:p>
          <a:p>
            <a:pPr algn="ctr"/>
            <a:r>
              <a:rPr lang="en-SG" sz="1000" dirty="0">
                <a:solidFill>
                  <a:srgbClr val="C00000"/>
                </a:solidFill>
                <a:latin typeface="Calibri"/>
                <a:ea typeface="+mn-lt"/>
                <a:cs typeface="Calibri"/>
              </a:rPr>
              <a:t>JVGR 452:108138</a:t>
            </a:r>
            <a:endParaRPr lang="en-US" sz="1000" dirty="0">
              <a:solidFill>
                <a:srgbClr val="C00000"/>
              </a:solidFill>
              <a:latin typeface="Calibri"/>
              <a:cs typeface="Calibri"/>
            </a:endParaRPr>
          </a:p>
          <a:p>
            <a:pPr algn="ctr"/>
            <a:r>
              <a:rPr lang="en-SG" sz="1000" dirty="0">
                <a:solidFill>
                  <a:srgbClr val="C00000"/>
                </a:solidFill>
                <a:latin typeface="Calibri"/>
                <a:ea typeface="+mn-lt"/>
                <a:cs typeface="Calibri"/>
                <a:hlinkClick r:id="rId6">
                  <a:extLst>
                    <a:ext uri="{A12FA001-AC4F-418D-AE19-62706E023703}">
                      <ahyp:hlinkClr xmlns:ahyp="http://schemas.microsoft.com/office/drawing/2018/hyperlinkcolor" val="tx"/>
                    </a:ext>
                  </a:extLst>
                </a:hlinkClick>
              </a:rPr>
              <a:t>https://doi.org/10.1016/j.jvolgeores.2024.108138</a:t>
            </a:r>
            <a:endParaRPr lang="en-US" sz="1000">
              <a:solidFill>
                <a:srgbClr val="C00000"/>
              </a:solidFill>
              <a:latin typeface="Calibri"/>
              <a:cs typeface="Calibri"/>
            </a:endParaRPr>
          </a:p>
        </p:txBody>
      </p:sp>
    </p:spTree>
    <p:extLst>
      <p:ext uri="{BB962C8B-B14F-4D97-AF65-F5344CB8AC3E}">
        <p14:creationId xmlns:p14="http://schemas.microsoft.com/office/powerpoint/2010/main" val="844320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37FB84-0CCE-F436-E036-43A69D6DF49B}"/>
              </a:ext>
            </a:extLst>
          </p:cNvPr>
          <p:cNvSpPr txBox="1"/>
          <p:nvPr/>
        </p:nvSpPr>
        <p:spPr>
          <a:xfrm>
            <a:off x="513008" y="1146220"/>
            <a:ext cx="11165984" cy="5078313"/>
          </a:xfrm>
          <a:prstGeom prst="rect">
            <a:avLst/>
          </a:prstGeom>
          <a:noFill/>
        </p:spPr>
        <p:txBody>
          <a:bodyPr wrap="square">
            <a:spAutoFit/>
          </a:bodyPr>
          <a:lstStyle/>
          <a:p>
            <a:pPr>
              <a:buNone/>
            </a:pPr>
            <a:r>
              <a:rPr lang="en-SG" dirty="0"/>
              <a:t>Forecasting volcanic eruptions is difficult because volcanic systems are </a:t>
            </a:r>
            <a:r>
              <a:rPr lang="en-SG" b="1" dirty="0"/>
              <a:t>inherently complex, non-linear, and unpredictable</a:t>
            </a:r>
            <a:r>
              <a:rPr lang="en-SG" dirty="0"/>
              <a:t>, creating significant uncertainty in interpreting monitoring data.</a:t>
            </a:r>
          </a:p>
          <a:p>
            <a:pPr>
              <a:buNone/>
            </a:pPr>
            <a:endParaRPr lang="en-SG" b="1" dirty="0"/>
          </a:p>
          <a:p>
            <a:r>
              <a:rPr lang="en-SG" b="1" dirty="0"/>
              <a:t>Key challenges include:</a:t>
            </a:r>
            <a:endParaRPr lang="en-SG" dirty="0"/>
          </a:p>
          <a:p>
            <a:pPr marL="285750" indent="-285750">
              <a:buFont typeface="Arial" panose="020B0604020202020204" pitchFamily="34" charset="0"/>
              <a:buChar char="•"/>
            </a:pPr>
            <a:r>
              <a:rPr lang="en-SG" b="1" dirty="0"/>
              <a:t>Non-linear volcanic processes:</a:t>
            </a:r>
            <a:r>
              <a:rPr lang="en-SG" dirty="0"/>
              <a:t> Magma ascent involves interacting physical and chemical changes that produce abrupt, hard-to-interpret </a:t>
            </a:r>
            <a:r>
              <a:rPr lang="en-SG" dirty="0" err="1"/>
              <a:t>behavior</a:t>
            </a:r>
            <a:r>
              <a:rPr lang="en-SG" dirty="0"/>
              <a:t>.</a:t>
            </a:r>
          </a:p>
          <a:p>
            <a:pPr marL="285750" indent="-285750">
              <a:buFont typeface="Arial" panose="020B0604020202020204" pitchFamily="34" charset="0"/>
              <a:buChar char="•"/>
            </a:pPr>
            <a:r>
              <a:rPr lang="en-SG" b="1" dirty="0"/>
              <a:t>Limited and variable data:</a:t>
            </a:r>
            <a:r>
              <a:rPr lang="en-SG" dirty="0"/>
              <a:t> Many volcanoes lack long monitoring records; eruptions are infrequent; and data are often noisy, incomplete, or affected by instrument limitations.</a:t>
            </a:r>
          </a:p>
          <a:p>
            <a:pPr marL="285750" indent="-285750">
              <a:buFont typeface="Arial" panose="020B0604020202020204" pitchFamily="34" charset="0"/>
              <a:buChar char="•"/>
            </a:pPr>
            <a:r>
              <a:rPr lang="en-SG" b="1" dirty="0"/>
              <a:t>Ambiguous precursors:</a:t>
            </a:r>
            <a:r>
              <a:rPr lang="en-SG" dirty="0"/>
              <a:t> Similar seismic, deformation, or gas signals may precede an eruption—or fade without one. Patterns vary between volcanoes and even between eruptions.</a:t>
            </a:r>
          </a:p>
          <a:p>
            <a:pPr marL="285750" indent="-285750">
              <a:buFont typeface="Arial" panose="020B0604020202020204" pitchFamily="34" charset="0"/>
              <a:buChar char="•"/>
            </a:pPr>
            <a:r>
              <a:rPr lang="en-SG" b="1" dirty="0"/>
              <a:t>Interaction with external processes:</a:t>
            </a:r>
            <a:r>
              <a:rPr lang="en-SG" dirty="0"/>
              <a:t> Weather, hydrological conditions, tectonic events, and surface processes can obscure, modify, or mimic volcanic signals, complicating interpretation.</a:t>
            </a:r>
          </a:p>
          <a:p>
            <a:pPr marL="285750" indent="-285750">
              <a:buFont typeface="Arial" panose="020B0604020202020204" pitchFamily="34" charset="0"/>
              <a:buChar char="•"/>
            </a:pPr>
            <a:r>
              <a:rPr lang="en-SG" b="1" dirty="0"/>
              <a:t>Model uncertainty:</a:t>
            </a:r>
            <a:r>
              <a:rPr lang="en-SG" dirty="0"/>
              <a:t> Balancing simple vs. complex models, quantifying uncertainty, and integrating diverse datasets remain major challenges.</a:t>
            </a:r>
          </a:p>
          <a:p>
            <a:pPr>
              <a:buNone/>
            </a:pPr>
            <a:endParaRPr lang="en-SG" b="1" dirty="0"/>
          </a:p>
          <a:p>
            <a:pPr>
              <a:buNone/>
            </a:pPr>
            <a:r>
              <a:rPr lang="en-SG" b="1" dirty="0"/>
              <a:t>In essence:</a:t>
            </a:r>
            <a:r>
              <a:rPr lang="en-SG" dirty="0"/>
              <a:t> Monitoring data provide essential clues, but eruption forecasting remains uncertain due to the complexity of volcanic systems, limited data, and the absence of universal precursory patterns—requiring a combination of data analysis, physical </a:t>
            </a:r>
            <a:r>
              <a:rPr lang="en-SG" dirty="0" err="1"/>
              <a:t>modeling</a:t>
            </a:r>
            <a:r>
              <a:rPr lang="en-SG" dirty="0"/>
              <a:t>, and expert judgment.</a:t>
            </a:r>
          </a:p>
        </p:txBody>
      </p:sp>
      <p:sp>
        <p:nvSpPr>
          <p:cNvPr id="5" name="Rectangle 4">
            <a:extLst>
              <a:ext uri="{FF2B5EF4-FFF2-40B4-BE49-F238E27FC236}">
                <a16:creationId xmlns:a16="http://schemas.microsoft.com/office/drawing/2014/main" id="{D662659F-8A3A-D4AA-50E6-395172EC7C5F}"/>
              </a:ext>
            </a:extLst>
          </p:cNvPr>
          <p:cNvSpPr/>
          <p:nvPr/>
        </p:nvSpPr>
        <p:spPr>
          <a:xfrm>
            <a:off x="513008" y="313522"/>
            <a:ext cx="5248488" cy="523220"/>
          </a:xfrm>
          <a:prstGeom prst="rect">
            <a:avLst/>
          </a:prstGeom>
        </p:spPr>
        <p:txBody>
          <a:bodyPr wrap="none">
            <a:spAutoFit/>
          </a:bodyPr>
          <a:lstStyle/>
          <a:p>
            <a:r>
              <a:rPr lang="en-US" sz="2800" b="1" dirty="0">
                <a:latin typeface="Calibri" panose="020F0502020204030204" pitchFamily="34" charset="0"/>
                <a:cs typeface="Calibri" panose="020F0502020204030204" pitchFamily="34" charset="0"/>
              </a:rPr>
              <a:t>Challenges in forecasting eruption</a:t>
            </a:r>
          </a:p>
        </p:txBody>
      </p:sp>
    </p:spTree>
    <p:extLst>
      <p:ext uri="{BB962C8B-B14F-4D97-AF65-F5344CB8AC3E}">
        <p14:creationId xmlns:p14="http://schemas.microsoft.com/office/powerpoint/2010/main" val="19202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0057-0067-F3DC-838C-657D91EC7138}"/>
            </a:ext>
          </a:extLst>
        </p:cNvPr>
        <p:cNvGrpSpPr/>
        <p:nvPr/>
      </p:nvGrpSpPr>
      <p:grpSpPr>
        <a:xfrm>
          <a:off x="0" y="0"/>
          <a:ext cx="0" cy="0"/>
          <a:chOff x="0" y="0"/>
          <a:chExt cx="0" cy="0"/>
        </a:xfrm>
      </p:grpSpPr>
      <p:sp>
        <p:nvSpPr>
          <p:cNvPr id="1034" name="TextBox 1033">
            <a:extLst>
              <a:ext uri="{FF2B5EF4-FFF2-40B4-BE49-F238E27FC236}">
                <a16:creationId xmlns:a16="http://schemas.microsoft.com/office/drawing/2014/main" id="{E08DF621-B787-F196-CC67-19406F5D00A4}"/>
              </a:ext>
            </a:extLst>
          </p:cNvPr>
          <p:cNvSpPr txBox="1"/>
          <p:nvPr/>
        </p:nvSpPr>
        <p:spPr>
          <a:xfrm>
            <a:off x="334751" y="914508"/>
            <a:ext cx="3364752" cy="646331"/>
          </a:xfrm>
          <a:prstGeom prst="rect">
            <a:avLst/>
          </a:prstGeom>
          <a:noFill/>
        </p:spPr>
        <p:txBody>
          <a:bodyPr wrap="square" rtlCol="0">
            <a:spAutoFit/>
          </a:bodyPr>
          <a:lstStyle/>
          <a:p>
            <a:pPr marL="342900" indent="-342900">
              <a:buFont typeface="+mj-lt"/>
              <a:buAutoNum type="arabicPeriod"/>
            </a:pPr>
            <a:r>
              <a:rPr lang="en-SG" b="1" dirty="0"/>
              <a:t>An integrated workflow: from data to decision</a:t>
            </a:r>
            <a:endParaRPr lang="en-US" b="1" dirty="0"/>
          </a:p>
        </p:txBody>
      </p:sp>
      <p:sp>
        <p:nvSpPr>
          <p:cNvPr id="1112" name="Google Shape;793;g34493a611e7_0_122">
            <a:extLst>
              <a:ext uri="{FF2B5EF4-FFF2-40B4-BE49-F238E27FC236}">
                <a16:creationId xmlns:a16="http://schemas.microsoft.com/office/drawing/2014/main" id="{E55ECE2C-320F-F64A-CC13-68C16CEC86AA}"/>
              </a:ext>
            </a:extLst>
          </p:cNvPr>
          <p:cNvSpPr txBox="1"/>
          <p:nvPr/>
        </p:nvSpPr>
        <p:spPr>
          <a:xfrm>
            <a:off x="363828" y="4140842"/>
            <a:ext cx="4663621" cy="646290"/>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000"/>
              <a:buFont typeface="+mj-lt"/>
              <a:buAutoNum type="arabicPeriod" startAt="2"/>
            </a:pPr>
            <a:r>
              <a:rPr lang="en-SG" b="1" dirty="0"/>
              <a:t>A dynamic workflow: adaptive to evolving volcanic conditions</a:t>
            </a:r>
            <a:endParaRPr b="1" dirty="0"/>
          </a:p>
        </p:txBody>
      </p:sp>
      <p:grpSp>
        <p:nvGrpSpPr>
          <p:cNvPr id="1128" name="Group 1127">
            <a:extLst>
              <a:ext uri="{FF2B5EF4-FFF2-40B4-BE49-F238E27FC236}">
                <a16:creationId xmlns:a16="http://schemas.microsoft.com/office/drawing/2014/main" id="{08E3EAC0-354F-4FB9-ABFA-17FB680D7313}"/>
              </a:ext>
            </a:extLst>
          </p:cNvPr>
          <p:cNvGrpSpPr/>
          <p:nvPr/>
        </p:nvGrpSpPr>
        <p:grpSpPr>
          <a:xfrm>
            <a:off x="1209254" y="5040549"/>
            <a:ext cx="5170472" cy="788186"/>
            <a:chOff x="359246" y="4949783"/>
            <a:chExt cx="6289480" cy="958767"/>
          </a:xfrm>
        </p:grpSpPr>
        <p:pic>
          <p:nvPicPr>
            <p:cNvPr id="11" name="Picture 4" descr="Stages Volcanic Eruption Dormant Awakening Dangerous Stock Vector (Royalty  Free) 1901937502 | Shutterstock">
              <a:extLst>
                <a:ext uri="{FF2B5EF4-FFF2-40B4-BE49-F238E27FC236}">
                  <a16:creationId xmlns:a16="http://schemas.microsoft.com/office/drawing/2014/main" id="{51026198-D8E8-34B3-0555-A2BDEDDAD6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330"/>
            <a:stretch>
              <a:fillRect/>
            </a:stretch>
          </p:blipFill>
          <p:spPr bwMode="auto">
            <a:xfrm>
              <a:off x="359246" y="4949783"/>
              <a:ext cx="4143500" cy="958767"/>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4" descr="Stages Volcanic Eruption Dormant Awakening Dangerous Stock Vector (Royalty  Free) 1901937502 | Shutterstock">
              <a:extLst>
                <a:ext uri="{FF2B5EF4-FFF2-40B4-BE49-F238E27FC236}">
                  <a16:creationId xmlns:a16="http://schemas.microsoft.com/office/drawing/2014/main" id="{38B7633D-5045-8469-CC31-77D1AEE991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92" r="49736" b="12330"/>
            <a:stretch>
              <a:fillRect/>
            </a:stretch>
          </p:blipFill>
          <p:spPr bwMode="auto">
            <a:xfrm>
              <a:off x="4593194" y="4949783"/>
              <a:ext cx="1117600" cy="958767"/>
            </a:xfrm>
            <a:prstGeom prst="rect">
              <a:avLst/>
            </a:prstGeom>
            <a:noFill/>
            <a:extLst>
              <a:ext uri="{909E8E84-426E-40DD-AFC4-6F175D3DCCD1}">
                <a14:hiddenFill xmlns:a14="http://schemas.microsoft.com/office/drawing/2010/main">
                  <a:solidFill>
                    <a:srgbClr val="FFFFFF"/>
                  </a:solidFill>
                </a14:hiddenFill>
              </a:ext>
            </a:extLst>
          </p:spPr>
        </p:pic>
        <p:pic>
          <p:nvPicPr>
            <p:cNvPr id="1127" name="Picture 4" descr="Stages Volcanic Eruption Dormant Awakening Dangerous Stock Vector (Royalty  Free) 1901937502 | Shutterstock">
              <a:extLst>
                <a:ext uri="{FF2B5EF4-FFF2-40B4-BE49-F238E27FC236}">
                  <a16:creationId xmlns:a16="http://schemas.microsoft.com/office/drawing/2014/main" id="{AB2BF5E2-1CB5-6808-0573-2C1EFFD6D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 r="75602" b="12330"/>
            <a:stretch>
              <a:fillRect/>
            </a:stretch>
          </p:blipFill>
          <p:spPr bwMode="auto">
            <a:xfrm>
              <a:off x="5661994" y="4949783"/>
              <a:ext cx="986732" cy="958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2B7A386C-F30D-76C2-C0A9-32D6FD6DD798}"/>
              </a:ext>
            </a:extLst>
          </p:cNvPr>
          <p:cNvGrpSpPr/>
          <p:nvPr/>
        </p:nvGrpSpPr>
        <p:grpSpPr>
          <a:xfrm>
            <a:off x="1083312" y="5979755"/>
            <a:ext cx="5474688" cy="360859"/>
            <a:chOff x="1859814" y="6139485"/>
            <a:chExt cx="5474688" cy="360859"/>
          </a:xfrm>
        </p:grpSpPr>
        <p:cxnSp>
          <p:nvCxnSpPr>
            <p:cNvPr id="1130" name="Straight Connector 1129">
              <a:extLst>
                <a:ext uri="{FF2B5EF4-FFF2-40B4-BE49-F238E27FC236}">
                  <a16:creationId xmlns:a16="http://schemas.microsoft.com/office/drawing/2014/main" id="{D914518C-9F63-3D2F-305D-68E362C4F36A}"/>
                </a:ext>
              </a:extLst>
            </p:cNvPr>
            <p:cNvCxnSpPr/>
            <p:nvPr/>
          </p:nvCxnSpPr>
          <p:spPr>
            <a:xfrm>
              <a:off x="1958847" y="6500344"/>
              <a:ext cx="751854"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131" name="Straight Connector 1130">
              <a:extLst>
                <a:ext uri="{FF2B5EF4-FFF2-40B4-BE49-F238E27FC236}">
                  <a16:creationId xmlns:a16="http://schemas.microsoft.com/office/drawing/2014/main" id="{F7C0E70D-C3FE-D564-5088-292896C0542A}"/>
                </a:ext>
              </a:extLst>
            </p:cNvPr>
            <p:cNvCxnSpPr>
              <a:cxnSpLocks/>
            </p:cNvCxnSpPr>
            <p:nvPr/>
          </p:nvCxnSpPr>
          <p:spPr>
            <a:xfrm flipV="1">
              <a:off x="2689845" y="6498726"/>
              <a:ext cx="441863" cy="1618"/>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133" name="Straight Connector 1132">
              <a:extLst>
                <a:ext uri="{FF2B5EF4-FFF2-40B4-BE49-F238E27FC236}">
                  <a16:creationId xmlns:a16="http://schemas.microsoft.com/office/drawing/2014/main" id="{68E9A502-54EA-17CC-CF77-52DC29296173}"/>
                </a:ext>
              </a:extLst>
            </p:cNvPr>
            <p:cNvCxnSpPr>
              <a:cxnSpLocks/>
            </p:cNvCxnSpPr>
            <p:nvPr/>
          </p:nvCxnSpPr>
          <p:spPr>
            <a:xfrm>
              <a:off x="3131708" y="6498726"/>
              <a:ext cx="540112" cy="0"/>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134" name="Straight Connector 1133">
              <a:extLst>
                <a:ext uri="{FF2B5EF4-FFF2-40B4-BE49-F238E27FC236}">
                  <a16:creationId xmlns:a16="http://schemas.microsoft.com/office/drawing/2014/main" id="{72C1A476-2CCC-A31B-D33A-2E0DC8EA0364}"/>
                </a:ext>
              </a:extLst>
            </p:cNvPr>
            <p:cNvCxnSpPr>
              <a:cxnSpLocks/>
            </p:cNvCxnSpPr>
            <p:nvPr/>
          </p:nvCxnSpPr>
          <p:spPr>
            <a:xfrm>
              <a:off x="3671820" y="6498726"/>
              <a:ext cx="1780964"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37" name="Straight Connector 1136">
              <a:extLst>
                <a:ext uri="{FF2B5EF4-FFF2-40B4-BE49-F238E27FC236}">
                  <a16:creationId xmlns:a16="http://schemas.microsoft.com/office/drawing/2014/main" id="{040D9F67-ABC2-8994-CDC0-50D6F3F82148}"/>
                </a:ext>
              </a:extLst>
            </p:cNvPr>
            <p:cNvCxnSpPr>
              <a:cxnSpLocks/>
            </p:cNvCxnSpPr>
            <p:nvPr/>
          </p:nvCxnSpPr>
          <p:spPr>
            <a:xfrm>
              <a:off x="5444691" y="6498726"/>
              <a:ext cx="1001209" cy="0"/>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139" name="Straight Connector 1138">
              <a:extLst>
                <a:ext uri="{FF2B5EF4-FFF2-40B4-BE49-F238E27FC236}">
                  <a16:creationId xmlns:a16="http://schemas.microsoft.com/office/drawing/2014/main" id="{976722B5-DB2C-3A96-02B1-847EE0A149BB}"/>
                </a:ext>
              </a:extLst>
            </p:cNvPr>
            <p:cNvCxnSpPr>
              <a:cxnSpLocks/>
            </p:cNvCxnSpPr>
            <p:nvPr/>
          </p:nvCxnSpPr>
          <p:spPr>
            <a:xfrm>
              <a:off x="6445900" y="6498726"/>
              <a:ext cx="434771" cy="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141" name="Straight Connector 1140">
              <a:extLst>
                <a:ext uri="{FF2B5EF4-FFF2-40B4-BE49-F238E27FC236}">
                  <a16:creationId xmlns:a16="http://schemas.microsoft.com/office/drawing/2014/main" id="{7EFCC91A-38C7-B35C-3FF6-EA4BD16596B4}"/>
                </a:ext>
              </a:extLst>
            </p:cNvPr>
            <p:cNvCxnSpPr>
              <a:cxnSpLocks/>
            </p:cNvCxnSpPr>
            <p:nvPr/>
          </p:nvCxnSpPr>
          <p:spPr>
            <a:xfrm>
              <a:off x="6880670" y="6498726"/>
              <a:ext cx="453832"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sp>
          <p:nvSpPr>
            <p:cNvPr id="1144" name="TextBox 1143">
              <a:extLst>
                <a:ext uri="{FF2B5EF4-FFF2-40B4-BE49-F238E27FC236}">
                  <a16:creationId xmlns:a16="http://schemas.microsoft.com/office/drawing/2014/main" id="{812F9D0F-C6E4-AC3B-0A61-6F8E60AB8164}"/>
                </a:ext>
              </a:extLst>
            </p:cNvPr>
            <p:cNvSpPr txBox="1"/>
            <p:nvPr/>
          </p:nvSpPr>
          <p:spPr>
            <a:xfrm>
              <a:off x="1859814" y="6139485"/>
              <a:ext cx="2072333" cy="338554"/>
            </a:xfrm>
            <a:prstGeom prst="rect">
              <a:avLst/>
            </a:prstGeom>
            <a:noFill/>
          </p:spPr>
          <p:txBody>
            <a:bodyPr wrap="square">
              <a:spAutoFit/>
            </a:bodyPr>
            <a:lstStyle/>
            <a:p>
              <a:r>
                <a:rPr lang="en-SG" sz="1600" b="1" i="1" dirty="0"/>
                <a:t>Volcano alert level</a:t>
              </a:r>
              <a:endParaRPr lang="en-US" sz="1600" b="1" i="1" dirty="0"/>
            </a:p>
          </p:txBody>
        </p:sp>
      </p:grpSp>
      <p:sp>
        <p:nvSpPr>
          <p:cNvPr id="1145" name="TextBox 1144">
            <a:extLst>
              <a:ext uri="{FF2B5EF4-FFF2-40B4-BE49-F238E27FC236}">
                <a16:creationId xmlns:a16="http://schemas.microsoft.com/office/drawing/2014/main" id="{D08212A1-A547-E48A-4D46-B13B6813DF19}"/>
              </a:ext>
            </a:extLst>
          </p:cNvPr>
          <p:cNvSpPr txBox="1"/>
          <p:nvPr/>
        </p:nvSpPr>
        <p:spPr>
          <a:xfrm>
            <a:off x="1087046" y="4856391"/>
            <a:ext cx="2981206" cy="338554"/>
          </a:xfrm>
          <a:prstGeom prst="rect">
            <a:avLst/>
          </a:prstGeom>
          <a:noFill/>
        </p:spPr>
        <p:txBody>
          <a:bodyPr wrap="square">
            <a:spAutoFit/>
          </a:bodyPr>
          <a:lstStyle/>
          <a:p>
            <a:r>
              <a:rPr lang="en-SG" sz="1600" b="1" i="1" dirty="0"/>
              <a:t>Evolving volcanic activity </a:t>
            </a:r>
            <a:endParaRPr lang="en-US" sz="1600" b="1" i="1" dirty="0"/>
          </a:p>
        </p:txBody>
      </p:sp>
      <p:sp>
        <p:nvSpPr>
          <p:cNvPr id="5" name="TextBox 4">
            <a:extLst>
              <a:ext uri="{FF2B5EF4-FFF2-40B4-BE49-F238E27FC236}">
                <a16:creationId xmlns:a16="http://schemas.microsoft.com/office/drawing/2014/main" id="{4D569681-8CE4-9DBE-2F22-57F18BA61F0E}"/>
              </a:ext>
            </a:extLst>
          </p:cNvPr>
          <p:cNvSpPr txBox="1"/>
          <p:nvPr/>
        </p:nvSpPr>
        <p:spPr>
          <a:xfrm>
            <a:off x="144766" y="134430"/>
            <a:ext cx="10180799" cy="461665"/>
          </a:xfrm>
          <a:prstGeom prst="rect">
            <a:avLst/>
          </a:prstGeom>
          <a:noFill/>
        </p:spPr>
        <p:txBody>
          <a:bodyPr wrap="square">
            <a:spAutoFit/>
          </a:bodyPr>
          <a:lstStyle/>
          <a:p>
            <a:r>
              <a:rPr lang="en-SG" sz="2400" b="1" dirty="0"/>
              <a:t>Workflow during crisis response: from data to decision </a:t>
            </a:r>
            <a:endParaRPr lang="en-US" sz="2400" dirty="0"/>
          </a:p>
        </p:txBody>
      </p:sp>
      <p:grpSp>
        <p:nvGrpSpPr>
          <p:cNvPr id="4" name="Group 3">
            <a:extLst>
              <a:ext uri="{FF2B5EF4-FFF2-40B4-BE49-F238E27FC236}">
                <a16:creationId xmlns:a16="http://schemas.microsoft.com/office/drawing/2014/main" id="{6F603D6D-0302-40AD-3BC0-7A831DAD803C}"/>
              </a:ext>
            </a:extLst>
          </p:cNvPr>
          <p:cNvGrpSpPr/>
          <p:nvPr/>
        </p:nvGrpSpPr>
        <p:grpSpPr>
          <a:xfrm>
            <a:off x="3791233" y="693590"/>
            <a:ext cx="7868934" cy="4893760"/>
            <a:chOff x="3791233" y="693590"/>
            <a:chExt cx="7868934" cy="4893760"/>
          </a:xfrm>
        </p:grpSpPr>
        <p:sp>
          <p:nvSpPr>
            <p:cNvPr id="1061" name="TextBox 1060">
              <a:extLst>
                <a:ext uri="{FF2B5EF4-FFF2-40B4-BE49-F238E27FC236}">
                  <a16:creationId xmlns:a16="http://schemas.microsoft.com/office/drawing/2014/main" id="{9ED259C5-FF45-7A80-C8C5-5EBA0CCBF5DC}"/>
                </a:ext>
              </a:extLst>
            </p:cNvPr>
            <p:cNvSpPr txBox="1"/>
            <p:nvPr/>
          </p:nvSpPr>
          <p:spPr>
            <a:xfrm>
              <a:off x="3791233" y="2260801"/>
              <a:ext cx="1140056" cy="584775"/>
            </a:xfrm>
            <a:prstGeom prst="rect">
              <a:avLst/>
            </a:prstGeom>
            <a:noFill/>
          </p:spPr>
          <p:txBody>
            <a:bodyPr wrap="none" rtlCol="0">
              <a:spAutoFit/>
            </a:bodyPr>
            <a:lstStyle/>
            <a:p>
              <a:pPr algn="r"/>
              <a:r>
                <a:rPr lang="en-US" sz="1600" b="1" i="1" dirty="0">
                  <a:solidFill>
                    <a:srgbClr val="C00000"/>
                  </a:solidFill>
                </a:rPr>
                <a:t>Real-time </a:t>
              </a:r>
            </a:p>
            <a:p>
              <a:pPr algn="r"/>
              <a:r>
                <a:rPr lang="en-US" sz="1600" b="1" i="1" dirty="0">
                  <a:solidFill>
                    <a:srgbClr val="C00000"/>
                  </a:solidFill>
                </a:rPr>
                <a:t>data</a:t>
              </a:r>
            </a:p>
          </p:txBody>
        </p:sp>
        <p:sp>
          <p:nvSpPr>
            <p:cNvPr id="1064" name="TextBox 1063">
              <a:extLst>
                <a:ext uri="{FF2B5EF4-FFF2-40B4-BE49-F238E27FC236}">
                  <a16:creationId xmlns:a16="http://schemas.microsoft.com/office/drawing/2014/main" id="{698B3139-B4A1-1330-3CA7-AB3C3EF3CEEB}"/>
                </a:ext>
              </a:extLst>
            </p:cNvPr>
            <p:cNvSpPr txBox="1"/>
            <p:nvPr/>
          </p:nvSpPr>
          <p:spPr>
            <a:xfrm>
              <a:off x="6240005" y="2242183"/>
              <a:ext cx="785664" cy="584775"/>
            </a:xfrm>
            <a:prstGeom prst="rect">
              <a:avLst/>
            </a:prstGeom>
            <a:noFill/>
          </p:spPr>
          <p:txBody>
            <a:bodyPr wrap="none" rtlCol="0">
              <a:spAutoFit/>
            </a:bodyPr>
            <a:lstStyle/>
            <a:p>
              <a:pPr algn="r"/>
              <a:r>
                <a:rPr lang="en-US" sz="1600" b="1" i="1" dirty="0">
                  <a:solidFill>
                    <a:srgbClr val="C00000"/>
                  </a:solidFill>
                </a:rPr>
                <a:t>Past </a:t>
              </a:r>
            </a:p>
            <a:p>
              <a:pPr algn="r"/>
              <a:r>
                <a:rPr lang="en-US" sz="1600" b="1" i="1" dirty="0">
                  <a:solidFill>
                    <a:srgbClr val="C00000"/>
                  </a:solidFill>
                </a:rPr>
                <a:t>unrest</a:t>
              </a:r>
            </a:p>
          </p:txBody>
        </p:sp>
        <p:sp>
          <p:nvSpPr>
            <p:cNvPr id="1066" name="TextBox 1065">
              <a:extLst>
                <a:ext uri="{FF2B5EF4-FFF2-40B4-BE49-F238E27FC236}">
                  <a16:creationId xmlns:a16="http://schemas.microsoft.com/office/drawing/2014/main" id="{3C9C675E-4732-A47D-F071-E865EDFC28A0}"/>
                </a:ext>
              </a:extLst>
            </p:cNvPr>
            <p:cNvSpPr txBox="1"/>
            <p:nvPr/>
          </p:nvSpPr>
          <p:spPr>
            <a:xfrm>
              <a:off x="7484202" y="2258710"/>
              <a:ext cx="1676934" cy="584775"/>
            </a:xfrm>
            <a:prstGeom prst="rect">
              <a:avLst/>
            </a:prstGeom>
            <a:noFill/>
          </p:spPr>
          <p:txBody>
            <a:bodyPr wrap="none" rtlCol="0">
              <a:spAutoFit/>
            </a:bodyPr>
            <a:lstStyle/>
            <a:p>
              <a:pPr algn="r"/>
              <a:r>
                <a:rPr lang="en-US" sz="1600" b="1" i="1" dirty="0">
                  <a:solidFill>
                    <a:srgbClr val="C00000"/>
                  </a:solidFill>
                </a:rPr>
                <a:t>Past scenarios/ </a:t>
              </a:r>
            </a:p>
            <a:p>
              <a:pPr algn="r"/>
              <a:r>
                <a:rPr lang="en-US" sz="1600" b="1" i="1" dirty="0">
                  <a:solidFill>
                    <a:srgbClr val="C00000"/>
                  </a:solidFill>
                </a:rPr>
                <a:t>outcomes</a:t>
              </a:r>
            </a:p>
          </p:txBody>
        </p:sp>
        <p:sp>
          <p:nvSpPr>
            <p:cNvPr id="1052" name="TextBox 1051">
              <a:extLst>
                <a:ext uri="{FF2B5EF4-FFF2-40B4-BE49-F238E27FC236}">
                  <a16:creationId xmlns:a16="http://schemas.microsoft.com/office/drawing/2014/main" id="{20C708AF-E9A2-BDAA-3B4A-65AFB1FE31A7}"/>
                </a:ext>
              </a:extLst>
            </p:cNvPr>
            <p:cNvSpPr txBox="1"/>
            <p:nvPr/>
          </p:nvSpPr>
          <p:spPr>
            <a:xfrm>
              <a:off x="9728284" y="1911242"/>
              <a:ext cx="1814597" cy="584775"/>
            </a:xfrm>
            <a:prstGeom prst="rect">
              <a:avLst/>
            </a:prstGeom>
            <a:noFill/>
          </p:spPr>
          <p:txBody>
            <a:bodyPr wrap="square">
              <a:spAutoFit/>
            </a:bodyPr>
            <a:lstStyle/>
            <a:p>
              <a:r>
                <a:rPr lang="en-SG" sz="1600" i="1" dirty="0"/>
                <a:t>(Not all unrest leads to eruption) </a:t>
              </a:r>
              <a:endParaRPr lang="en-US" sz="1600" i="1" dirty="0"/>
            </a:p>
          </p:txBody>
        </p:sp>
        <p:cxnSp>
          <p:nvCxnSpPr>
            <p:cNvPr id="1057" name="Straight Arrow Connector 1056">
              <a:extLst>
                <a:ext uri="{FF2B5EF4-FFF2-40B4-BE49-F238E27FC236}">
                  <a16:creationId xmlns:a16="http://schemas.microsoft.com/office/drawing/2014/main" id="{B122D6A4-4E88-8650-D219-147F17598165}"/>
                </a:ext>
              </a:extLst>
            </p:cNvPr>
            <p:cNvCxnSpPr>
              <a:cxnSpLocks/>
            </p:cNvCxnSpPr>
            <p:nvPr/>
          </p:nvCxnSpPr>
          <p:spPr>
            <a:xfrm flipH="1">
              <a:off x="4967897" y="2343175"/>
              <a:ext cx="0" cy="562305"/>
            </a:xfrm>
            <a:prstGeom prst="straightConnector1">
              <a:avLst/>
            </a:prstGeom>
            <a:ln w="38100">
              <a:solidFill>
                <a:schemeClr val="tx1"/>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grpSp>
          <p:nvGrpSpPr>
            <p:cNvPr id="1060" name="Group 1059">
              <a:extLst>
                <a:ext uri="{FF2B5EF4-FFF2-40B4-BE49-F238E27FC236}">
                  <a16:creationId xmlns:a16="http://schemas.microsoft.com/office/drawing/2014/main" id="{5A7C9D97-1582-41EE-1848-9A8AABD5C2A5}"/>
                </a:ext>
              </a:extLst>
            </p:cNvPr>
            <p:cNvGrpSpPr/>
            <p:nvPr/>
          </p:nvGrpSpPr>
          <p:grpSpPr>
            <a:xfrm>
              <a:off x="4145575" y="2877528"/>
              <a:ext cx="1709716" cy="720615"/>
              <a:chOff x="2045563" y="3447913"/>
              <a:chExt cx="2079737" cy="876572"/>
            </a:xfrm>
          </p:grpSpPr>
          <p:sp>
            <p:nvSpPr>
              <p:cNvPr id="1058" name="Rectangle 1057">
                <a:extLst>
                  <a:ext uri="{FF2B5EF4-FFF2-40B4-BE49-F238E27FC236}">
                    <a16:creationId xmlns:a16="http://schemas.microsoft.com/office/drawing/2014/main" id="{C372BA62-D6BF-949C-7BAF-C6EC6CD14878}"/>
                  </a:ext>
                </a:extLst>
              </p:cNvPr>
              <p:cNvSpPr/>
              <p:nvPr/>
            </p:nvSpPr>
            <p:spPr>
              <a:xfrm>
                <a:off x="2144943" y="3447913"/>
                <a:ext cx="1882488" cy="87657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59" name="TextBox 1058">
                <a:extLst>
                  <a:ext uri="{FF2B5EF4-FFF2-40B4-BE49-F238E27FC236}">
                    <a16:creationId xmlns:a16="http://schemas.microsoft.com/office/drawing/2014/main" id="{9D69E662-ED98-A180-758F-7E04552B5689}"/>
                  </a:ext>
                </a:extLst>
              </p:cNvPr>
              <p:cNvSpPr txBox="1"/>
              <p:nvPr/>
            </p:nvSpPr>
            <p:spPr>
              <a:xfrm>
                <a:off x="2045563" y="3507977"/>
                <a:ext cx="2079737" cy="711334"/>
              </a:xfrm>
              <a:prstGeom prst="rect">
                <a:avLst/>
              </a:prstGeom>
              <a:noFill/>
            </p:spPr>
            <p:txBody>
              <a:bodyPr wrap="square" rtlCol="0">
                <a:spAutoFit/>
              </a:bodyPr>
              <a:lstStyle/>
              <a:p>
                <a:pPr algn="ctr"/>
                <a:r>
                  <a:rPr lang="en-US" sz="1600" b="1" dirty="0"/>
                  <a:t>Analysis of </a:t>
                </a:r>
              </a:p>
              <a:p>
                <a:pPr algn="ctr"/>
                <a:r>
                  <a:rPr lang="en-US" sz="1600" b="1" dirty="0"/>
                  <a:t>monitoring data</a:t>
                </a:r>
              </a:p>
            </p:txBody>
          </p:sp>
        </p:grpSp>
        <p:cxnSp>
          <p:nvCxnSpPr>
            <p:cNvPr id="1063" name="Straight Arrow Connector 1062">
              <a:extLst>
                <a:ext uri="{FF2B5EF4-FFF2-40B4-BE49-F238E27FC236}">
                  <a16:creationId xmlns:a16="http://schemas.microsoft.com/office/drawing/2014/main" id="{84CA83F1-A591-8442-CB34-C0D09E931814}"/>
                </a:ext>
              </a:extLst>
            </p:cNvPr>
            <p:cNvCxnSpPr>
              <a:cxnSpLocks/>
              <a:stCxn id="1076" idx="4"/>
            </p:cNvCxnSpPr>
            <p:nvPr/>
          </p:nvCxnSpPr>
          <p:spPr>
            <a:xfrm flipH="1">
              <a:off x="6994809" y="2336712"/>
              <a:ext cx="0" cy="586257"/>
            </a:xfrm>
            <a:prstGeom prst="straightConnector1">
              <a:avLst/>
            </a:prstGeom>
            <a:ln w="38100">
              <a:solidFill>
                <a:schemeClr val="tx1"/>
              </a:solidFill>
              <a:headEnd type="none" w="lg" len="lg"/>
              <a:tailEnd type="stealth" w="med" len="med"/>
            </a:ln>
          </p:spPr>
          <p:style>
            <a:lnRef idx="2">
              <a:schemeClr val="accent1"/>
            </a:lnRef>
            <a:fillRef idx="0">
              <a:schemeClr val="accent1"/>
            </a:fillRef>
            <a:effectRef idx="1">
              <a:schemeClr val="accent1"/>
            </a:effectRef>
            <a:fontRef idx="minor">
              <a:schemeClr val="tx1"/>
            </a:fontRef>
          </p:style>
        </p:cxnSp>
        <p:sp>
          <p:nvSpPr>
            <p:cNvPr id="1084" name="Google Shape;793;g34493a611e7_0_122">
              <a:extLst>
                <a:ext uri="{FF2B5EF4-FFF2-40B4-BE49-F238E27FC236}">
                  <a16:creationId xmlns:a16="http://schemas.microsoft.com/office/drawing/2014/main" id="{81C64BB1-2636-E4DE-5DC8-ADFAB74FF701}"/>
                </a:ext>
              </a:extLst>
            </p:cNvPr>
            <p:cNvSpPr txBox="1"/>
            <p:nvPr/>
          </p:nvSpPr>
          <p:spPr>
            <a:xfrm>
              <a:off x="6846398" y="3601667"/>
              <a:ext cx="2211105" cy="584735"/>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chemeClr val="dk1"/>
                </a:buClr>
                <a:buSzPts val="2000"/>
              </a:pPr>
              <a:r>
                <a:rPr lang="en-US" sz="1600" b="1" i="1" dirty="0">
                  <a:solidFill>
                    <a:schemeClr val="accent4">
                      <a:lumMod val="75000"/>
                    </a:schemeClr>
                  </a:solidFill>
                  <a:ea typeface="Calibri"/>
                  <a:cs typeface="Calibri"/>
                  <a:sym typeface="Calibri"/>
                </a:rPr>
                <a:t>Precursory indicators </a:t>
              </a:r>
            </a:p>
            <a:p>
              <a:pPr marR="0" lvl="0" algn="ctr" rtl="0">
                <a:spcBef>
                  <a:spcPts val="0"/>
                </a:spcBef>
                <a:spcAft>
                  <a:spcPts val="0"/>
                </a:spcAft>
                <a:buClr>
                  <a:schemeClr val="dk1"/>
                </a:buClr>
                <a:buSzPts val="2000"/>
              </a:pPr>
              <a:r>
                <a:rPr lang="en-US" sz="1600" b="1" i="1" dirty="0">
                  <a:solidFill>
                    <a:schemeClr val="accent4">
                      <a:lumMod val="75000"/>
                    </a:schemeClr>
                  </a:solidFill>
                  <a:ea typeface="Calibri"/>
                  <a:cs typeface="Calibri"/>
                  <a:sym typeface="Calibri"/>
                </a:rPr>
                <a:t>&amp; patterns</a:t>
              </a:r>
              <a:endParaRPr sz="1600" b="1" i="1" dirty="0">
                <a:solidFill>
                  <a:schemeClr val="accent4">
                    <a:lumMod val="75000"/>
                  </a:schemeClr>
                </a:solidFill>
              </a:endParaRPr>
            </a:p>
          </p:txBody>
        </p:sp>
        <p:sp>
          <p:nvSpPr>
            <p:cNvPr id="1085" name="Rectangle 1084">
              <a:extLst>
                <a:ext uri="{FF2B5EF4-FFF2-40B4-BE49-F238E27FC236}">
                  <a16:creationId xmlns:a16="http://schemas.microsoft.com/office/drawing/2014/main" id="{704005A0-80BF-7417-DA60-7D61EF6C9C27}"/>
                </a:ext>
              </a:extLst>
            </p:cNvPr>
            <p:cNvSpPr/>
            <p:nvPr/>
          </p:nvSpPr>
          <p:spPr>
            <a:xfrm>
              <a:off x="6256045" y="2905479"/>
              <a:ext cx="1547561" cy="72061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86" name="TextBox 1085">
              <a:extLst>
                <a:ext uri="{FF2B5EF4-FFF2-40B4-BE49-F238E27FC236}">
                  <a16:creationId xmlns:a16="http://schemas.microsoft.com/office/drawing/2014/main" id="{E400CD06-8710-C4D8-809C-06CA4427198E}"/>
                </a:ext>
              </a:extLst>
            </p:cNvPr>
            <p:cNvSpPr txBox="1"/>
            <p:nvPr/>
          </p:nvSpPr>
          <p:spPr>
            <a:xfrm>
              <a:off x="6241261" y="2853132"/>
              <a:ext cx="1507098" cy="830997"/>
            </a:xfrm>
            <a:prstGeom prst="rect">
              <a:avLst/>
            </a:prstGeom>
            <a:noFill/>
          </p:spPr>
          <p:txBody>
            <a:bodyPr wrap="square" rtlCol="0">
              <a:spAutoFit/>
            </a:bodyPr>
            <a:lstStyle/>
            <a:p>
              <a:pPr algn="ctr"/>
              <a:r>
                <a:rPr lang="en-US" sz="1600" b="1" dirty="0"/>
                <a:t>Comparison  or analogue analysis</a:t>
              </a:r>
            </a:p>
          </p:txBody>
        </p:sp>
        <p:sp>
          <p:nvSpPr>
            <p:cNvPr id="1087" name="Rectangle 1086">
              <a:extLst>
                <a:ext uri="{FF2B5EF4-FFF2-40B4-BE49-F238E27FC236}">
                  <a16:creationId xmlns:a16="http://schemas.microsoft.com/office/drawing/2014/main" id="{C538099B-436E-9EE4-7131-9ADB1C31DDCC}"/>
                </a:ext>
              </a:extLst>
            </p:cNvPr>
            <p:cNvSpPr/>
            <p:nvPr/>
          </p:nvSpPr>
          <p:spPr>
            <a:xfrm>
              <a:off x="8216369" y="2899191"/>
              <a:ext cx="1757694" cy="72061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94" name="Google Shape;793;g34493a611e7_0_122">
              <a:extLst>
                <a:ext uri="{FF2B5EF4-FFF2-40B4-BE49-F238E27FC236}">
                  <a16:creationId xmlns:a16="http://schemas.microsoft.com/office/drawing/2014/main" id="{0C857B08-259F-C2C2-67C3-DAB8F3E26BBF}"/>
                </a:ext>
              </a:extLst>
            </p:cNvPr>
            <p:cNvSpPr txBox="1"/>
            <p:nvPr/>
          </p:nvSpPr>
          <p:spPr>
            <a:xfrm>
              <a:off x="5347566" y="3585930"/>
              <a:ext cx="1197451" cy="584735"/>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chemeClr val="dk1"/>
                </a:buClr>
                <a:buSzPts val="2000"/>
              </a:pPr>
              <a:r>
                <a:rPr lang="en-US" sz="1600" b="1" i="1" dirty="0">
                  <a:solidFill>
                    <a:schemeClr val="accent4">
                      <a:lumMod val="75000"/>
                    </a:schemeClr>
                  </a:solidFill>
                  <a:ea typeface="Calibri"/>
                  <a:cs typeface="Calibri"/>
                  <a:sym typeface="Calibri"/>
                </a:rPr>
                <a:t>Processed data</a:t>
              </a:r>
              <a:endParaRPr sz="1600" b="1" i="1" dirty="0">
                <a:solidFill>
                  <a:schemeClr val="accent4">
                    <a:lumMod val="75000"/>
                  </a:schemeClr>
                </a:solidFill>
              </a:endParaRPr>
            </a:p>
          </p:txBody>
        </p:sp>
        <p:grpSp>
          <p:nvGrpSpPr>
            <p:cNvPr id="1101" name="Group 1100">
              <a:extLst>
                <a:ext uri="{FF2B5EF4-FFF2-40B4-BE49-F238E27FC236}">
                  <a16:creationId xmlns:a16="http://schemas.microsoft.com/office/drawing/2014/main" id="{C855F8A6-3082-BE3B-896D-27C2EB8EFA53}"/>
                </a:ext>
              </a:extLst>
            </p:cNvPr>
            <p:cNvGrpSpPr/>
            <p:nvPr/>
          </p:nvGrpSpPr>
          <p:grpSpPr>
            <a:xfrm>
              <a:off x="8367872" y="4107601"/>
              <a:ext cx="1504309" cy="1479749"/>
              <a:chOff x="8835855" y="4545150"/>
              <a:chExt cx="1829876" cy="1800000"/>
            </a:xfrm>
          </p:grpSpPr>
          <p:sp>
            <p:nvSpPr>
              <p:cNvPr id="1097" name="Oval 1096">
                <a:extLst>
                  <a:ext uri="{FF2B5EF4-FFF2-40B4-BE49-F238E27FC236}">
                    <a16:creationId xmlns:a16="http://schemas.microsoft.com/office/drawing/2014/main" id="{2DC07461-38B7-0D52-E613-9E4ABA833E46}"/>
                  </a:ext>
                </a:extLst>
              </p:cNvPr>
              <p:cNvSpPr>
                <a:spLocks noChangeAspect="1"/>
              </p:cNvSpPr>
              <p:nvPr/>
            </p:nvSpPr>
            <p:spPr>
              <a:xfrm>
                <a:off x="8835855" y="4545150"/>
                <a:ext cx="1799999" cy="1800000"/>
              </a:xfrm>
              <a:prstGeom prst="ellipse">
                <a:avLst/>
              </a:prstGeom>
              <a:solidFill>
                <a:schemeClr val="accent5">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098" name="Rectangle 1097">
                <a:extLst>
                  <a:ext uri="{FF2B5EF4-FFF2-40B4-BE49-F238E27FC236}">
                    <a16:creationId xmlns:a16="http://schemas.microsoft.com/office/drawing/2014/main" id="{9340AC0A-D1BE-986B-8612-A4CD1CBF3FC6}"/>
                  </a:ext>
                </a:extLst>
              </p:cNvPr>
              <p:cNvSpPr/>
              <p:nvPr/>
            </p:nvSpPr>
            <p:spPr>
              <a:xfrm>
                <a:off x="8865733" y="4964846"/>
                <a:ext cx="1799998" cy="916550"/>
              </a:xfrm>
              <a:prstGeom prst="rect">
                <a:avLst/>
              </a:prstGeom>
              <a:noFill/>
            </p:spPr>
            <p:txBody>
              <a:bodyPr wrap="square">
                <a:spAutoFit/>
              </a:bodyPr>
              <a:lstStyle/>
              <a:p>
                <a:pPr algn="ctr"/>
                <a:r>
                  <a:rPr lang="en-US" sz="1200" b="1" dirty="0">
                    <a:cs typeface="Calibri" panose="020F0502020204030204" pitchFamily="34" charset="0"/>
                  </a:rPr>
                  <a:t>MODELS, EXPERT ELICITATION</a:t>
                </a:r>
              </a:p>
            </p:txBody>
          </p:sp>
          <p:pic>
            <p:nvPicPr>
              <p:cNvPr id="1099" name="Picture 1098">
                <a:extLst>
                  <a:ext uri="{FF2B5EF4-FFF2-40B4-BE49-F238E27FC236}">
                    <a16:creationId xmlns:a16="http://schemas.microsoft.com/office/drawing/2014/main" id="{11D6C342-6B7C-ED8B-9B87-1B5E9C912358}"/>
                  </a:ext>
                </a:extLst>
              </p:cNvPr>
              <p:cNvPicPr>
                <a:picLocks noChangeAspect="1"/>
              </p:cNvPicPr>
              <p:nvPr/>
            </p:nvPicPr>
            <p:blipFill>
              <a:blip r:embed="rId4"/>
              <a:stretch>
                <a:fillRect/>
              </a:stretch>
            </p:blipFill>
            <p:spPr>
              <a:xfrm>
                <a:off x="9765732" y="5459163"/>
                <a:ext cx="593083" cy="575845"/>
              </a:xfrm>
              <a:prstGeom prst="rect">
                <a:avLst/>
              </a:prstGeom>
            </p:spPr>
          </p:pic>
          <p:pic>
            <p:nvPicPr>
              <p:cNvPr id="1100" name="Picture 1099">
                <a:extLst>
                  <a:ext uri="{FF2B5EF4-FFF2-40B4-BE49-F238E27FC236}">
                    <a16:creationId xmlns:a16="http://schemas.microsoft.com/office/drawing/2014/main" id="{B9C0AED3-CC52-69B1-C701-802E8C88296E}"/>
                  </a:ext>
                </a:extLst>
              </p:cNvPr>
              <p:cNvPicPr>
                <a:picLocks noChangeAspect="1"/>
              </p:cNvPicPr>
              <p:nvPr/>
            </p:nvPicPr>
            <p:blipFill>
              <a:blip r:embed="rId5"/>
              <a:stretch>
                <a:fillRect/>
              </a:stretch>
            </p:blipFill>
            <p:spPr>
              <a:xfrm>
                <a:off x="9123342" y="5528956"/>
                <a:ext cx="482759" cy="482759"/>
              </a:xfrm>
              <a:prstGeom prst="rect">
                <a:avLst/>
              </a:prstGeom>
            </p:spPr>
          </p:pic>
        </p:grpSp>
        <p:cxnSp>
          <p:nvCxnSpPr>
            <p:cNvPr id="1102" name="Straight Arrow Connector 1101">
              <a:extLst>
                <a:ext uri="{FF2B5EF4-FFF2-40B4-BE49-F238E27FC236}">
                  <a16:creationId xmlns:a16="http://schemas.microsoft.com/office/drawing/2014/main" id="{696E20A4-7ACF-D234-9D1A-56A268F917F8}"/>
                </a:ext>
              </a:extLst>
            </p:cNvPr>
            <p:cNvCxnSpPr>
              <a:cxnSpLocks/>
            </p:cNvCxnSpPr>
            <p:nvPr/>
          </p:nvCxnSpPr>
          <p:spPr>
            <a:xfrm flipV="1">
              <a:off x="9084690" y="3619806"/>
              <a:ext cx="0" cy="504000"/>
            </a:xfrm>
            <a:prstGeom prst="straightConnector1">
              <a:avLst/>
            </a:prstGeom>
            <a:ln w="38100">
              <a:solidFill>
                <a:schemeClr val="tx1"/>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grpSp>
          <p:nvGrpSpPr>
            <p:cNvPr id="1104" name="Group 1103">
              <a:extLst>
                <a:ext uri="{FF2B5EF4-FFF2-40B4-BE49-F238E27FC236}">
                  <a16:creationId xmlns:a16="http://schemas.microsoft.com/office/drawing/2014/main" id="{F6371A3D-C89E-1D53-6E79-48C86F390EAD}"/>
                </a:ext>
              </a:extLst>
            </p:cNvPr>
            <p:cNvGrpSpPr/>
            <p:nvPr/>
          </p:nvGrpSpPr>
          <p:grpSpPr>
            <a:xfrm>
              <a:off x="10481262" y="2899191"/>
              <a:ext cx="1178905" cy="720615"/>
              <a:chOff x="2906472" y="2609524"/>
              <a:chExt cx="1434047" cy="876572"/>
            </a:xfrm>
          </p:grpSpPr>
          <p:sp>
            <p:nvSpPr>
              <p:cNvPr id="1105" name="Rounded Rectangle 1104">
                <a:extLst>
                  <a:ext uri="{FF2B5EF4-FFF2-40B4-BE49-F238E27FC236}">
                    <a16:creationId xmlns:a16="http://schemas.microsoft.com/office/drawing/2014/main" id="{452B91D3-5E44-88A3-D301-A7C6C5FD9DA8}"/>
                  </a:ext>
                </a:extLst>
              </p:cNvPr>
              <p:cNvSpPr/>
              <p:nvPr/>
            </p:nvSpPr>
            <p:spPr>
              <a:xfrm>
                <a:off x="2906472" y="2609524"/>
                <a:ext cx="1434047" cy="876572"/>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06" name="TextBox 1105">
                <a:extLst>
                  <a:ext uri="{FF2B5EF4-FFF2-40B4-BE49-F238E27FC236}">
                    <a16:creationId xmlns:a16="http://schemas.microsoft.com/office/drawing/2014/main" id="{C10A7209-02CC-499E-649A-205AD8167F27}"/>
                  </a:ext>
                </a:extLst>
              </p:cNvPr>
              <p:cNvSpPr txBox="1"/>
              <p:nvPr/>
            </p:nvSpPr>
            <p:spPr>
              <a:xfrm>
                <a:off x="2933110" y="2697193"/>
                <a:ext cx="1407409" cy="711333"/>
              </a:xfrm>
              <a:prstGeom prst="rect">
                <a:avLst/>
              </a:prstGeom>
              <a:noFill/>
            </p:spPr>
            <p:txBody>
              <a:bodyPr wrap="square" rtlCol="0">
                <a:spAutoFit/>
              </a:bodyPr>
              <a:lstStyle/>
              <a:p>
                <a:pPr algn="ctr"/>
                <a:r>
                  <a:rPr lang="en-US" sz="1600" b="1" dirty="0"/>
                  <a:t>Scenario outcomes</a:t>
                </a:r>
              </a:p>
            </p:txBody>
          </p:sp>
        </p:grpSp>
        <p:cxnSp>
          <p:nvCxnSpPr>
            <p:cNvPr id="1107" name="Straight Arrow Connector 1106">
              <a:extLst>
                <a:ext uri="{FF2B5EF4-FFF2-40B4-BE49-F238E27FC236}">
                  <a16:creationId xmlns:a16="http://schemas.microsoft.com/office/drawing/2014/main" id="{1A1F34CE-3BE0-6330-C3B6-3B1300D247FB}"/>
                </a:ext>
              </a:extLst>
            </p:cNvPr>
            <p:cNvCxnSpPr>
              <a:cxnSpLocks/>
            </p:cNvCxnSpPr>
            <p:nvPr/>
          </p:nvCxnSpPr>
          <p:spPr>
            <a:xfrm flipV="1">
              <a:off x="5725868" y="3269503"/>
              <a:ext cx="546220" cy="7360"/>
            </a:xfrm>
            <a:prstGeom prst="straightConnector1">
              <a:avLst/>
            </a:prstGeom>
            <a:ln w="38100">
              <a:solidFill>
                <a:schemeClr val="tx1"/>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1109" name="Straight Arrow Connector 1108">
              <a:extLst>
                <a:ext uri="{FF2B5EF4-FFF2-40B4-BE49-F238E27FC236}">
                  <a16:creationId xmlns:a16="http://schemas.microsoft.com/office/drawing/2014/main" id="{1B5F7F94-51DA-3CA4-3702-1561ABC182A5}"/>
                </a:ext>
              </a:extLst>
            </p:cNvPr>
            <p:cNvCxnSpPr>
              <a:cxnSpLocks/>
            </p:cNvCxnSpPr>
            <p:nvPr/>
          </p:nvCxnSpPr>
          <p:spPr>
            <a:xfrm flipV="1">
              <a:off x="10030951" y="3266949"/>
              <a:ext cx="504000" cy="0"/>
            </a:xfrm>
            <a:prstGeom prst="straightConnector1">
              <a:avLst/>
            </a:prstGeom>
            <a:ln w="38100">
              <a:solidFill>
                <a:schemeClr val="tx1"/>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sp>
          <p:nvSpPr>
            <p:cNvPr id="1115" name="Google Shape;793;g34493a611e7_0_122">
              <a:extLst>
                <a:ext uri="{FF2B5EF4-FFF2-40B4-BE49-F238E27FC236}">
                  <a16:creationId xmlns:a16="http://schemas.microsoft.com/office/drawing/2014/main" id="{6477D271-3722-FDFF-8DCD-6F0A40A04DCF}"/>
                </a:ext>
              </a:extLst>
            </p:cNvPr>
            <p:cNvSpPr txBox="1"/>
            <p:nvPr/>
          </p:nvSpPr>
          <p:spPr>
            <a:xfrm>
              <a:off x="9138882" y="3601667"/>
              <a:ext cx="2211105" cy="584735"/>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chemeClr val="dk1"/>
                </a:buClr>
                <a:buSzPts val="2000"/>
              </a:pPr>
              <a:r>
                <a:rPr lang="en-US" sz="1600" b="1" i="1" dirty="0">
                  <a:solidFill>
                    <a:schemeClr val="accent4">
                      <a:lumMod val="75000"/>
                    </a:schemeClr>
                  </a:solidFill>
                  <a:ea typeface="Calibri"/>
                  <a:cs typeface="Calibri"/>
                  <a:sym typeface="Calibri"/>
                </a:rPr>
                <a:t>Evidence-based</a:t>
              </a:r>
            </a:p>
            <a:p>
              <a:pPr marR="0" lvl="0" algn="ctr" rtl="0">
                <a:spcBef>
                  <a:spcPts val="0"/>
                </a:spcBef>
                <a:spcAft>
                  <a:spcPts val="0"/>
                </a:spcAft>
                <a:buClr>
                  <a:schemeClr val="dk1"/>
                </a:buClr>
                <a:buSzPts val="2000"/>
              </a:pPr>
              <a:r>
                <a:rPr lang="en-US" sz="1600" b="1" i="1" dirty="0">
                  <a:solidFill>
                    <a:schemeClr val="accent4">
                      <a:lumMod val="75000"/>
                    </a:schemeClr>
                  </a:solidFill>
                  <a:cs typeface="Calibri"/>
                  <a:sym typeface="Calibri"/>
                </a:rPr>
                <a:t>decisions</a:t>
              </a:r>
              <a:endParaRPr sz="1600" b="1" i="1" dirty="0">
                <a:solidFill>
                  <a:schemeClr val="accent4">
                    <a:lumMod val="75000"/>
                  </a:schemeClr>
                </a:solidFill>
              </a:endParaRPr>
            </a:p>
          </p:txBody>
        </p:sp>
        <p:sp>
          <p:nvSpPr>
            <p:cNvPr id="59" name="Rounded Rectangle 58">
              <a:extLst>
                <a:ext uri="{FF2B5EF4-FFF2-40B4-BE49-F238E27FC236}">
                  <a16:creationId xmlns:a16="http://schemas.microsoft.com/office/drawing/2014/main" id="{3273D73A-68BE-469D-968B-CAC5A878209A}"/>
                </a:ext>
              </a:extLst>
            </p:cNvPr>
            <p:cNvSpPr/>
            <p:nvPr/>
          </p:nvSpPr>
          <p:spPr>
            <a:xfrm>
              <a:off x="6024473" y="693590"/>
              <a:ext cx="2334012" cy="1347172"/>
            </a:xfrm>
            <a:prstGeom prst="roundRect">
              <a:avLst>
                <a:gd name="adj" fmla="val 1793"/>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cs typeface="Calibri" panose="020F0502020204030204" pitchFamily="34" charset="0"/>
              </a:endParaRPr>
            </a:p>
          </p:txBody>
        </p:sp>
        <p:grpSp>
          <p:nvGrpSpPr>
            <p:cNvPr id="1068" name="Group 1067">
              <a:extLst>
                <a:ext uri="{FF2B5EF4-FFF2-40B4-BE49-F238E27FC236}">
                  <a16:creationId xmlns:a16="http://schemas.microsoft.com/office/drawing/2014/main" id="{FA972E10-AA5C-AB07-534F-2E866FC6DE73}"/>
                </a:ext>
              </a:extLst>
            </p:cNvPr>
            <p:cNvGrpSpPr>
              <a:grpSpLocks noChangeAspect="1"/>
            </p:cNvGrpSpPr>
            <p:nvPr/>
          </p:nvGrpSpPr>
          <p:grpSpPr>
            <a:xfrm>
              <a:off x="4235495" y="871693"/>
              <a:ext cx="1479749" cy="1479749"/>
              <a:chOff x="7917772" y="13473645"/>
              <a:chExt cx="4500000" cy="4500000"/>
            </a:xfrm>
          </p:grpSpPr>
          <p:sp>
            <p:nvSpPr>
              <p:cNvPr id="1069" name="Oval 1068">
                <a:extLst>
                  <a:ext uri="{FF2B5EF4-FFF2-40B4-BE49-F238E27FC236}">
                    <a16:creationId xmlns:a16="http://schemas.microsoft.com/office/drawing/2014/main" id="{9F1E3215-45EB-DE1D-FAEB-B21207511AAE}"/>
                  </a:ext>
                </a:extLst>
              </p:cNvPr>
              <p:cNvSpPr>
                <a:spLocks noChangeAspect="1"/>
              </p:cNvSpPr>
              <p:nvPr/>
            </p:nvSpPr>
            <p:spPr>
              <a:xfrm>
                <a:off x="7917772" y="13473645"/>
                <a:ext cx="4500000" cy="4500000"/>
              </a:xfrm>
              <a:prstGeom prst="ellipse">
                <a:avLst/>
              </a:prstGeom>
              <a:solidFill>
                <a:schemeClr val="accent6">
                  <a:lumMod val="20000"/>
                  <a:lumOff val="8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1071" name="Picture 1070">
                <a:extLst>
                  <a:ext uri="{FF2B5EF4-FFF2-40B4-BE49-F238E27FC236}">
                    <a16:creationId xmlns:a16="http://schemas.microsoft.com/office/drawing/2014/main" id="{D8922C82-6315-B2E2-7413-F34F2A5F01E0}"/>
                  </a:ext>
                </a:extLst>
              </p:cNvPr>
              <p:cNvPicPr>
                <a:picLocks noChangeAspect="1"/>
              </p:cNvPicPr>
              <p:nvPr/>
            </p:nvPicPr>
            <p:blipFill>
              <a:blip r:embed="rId6"/>
              <a:stretch>
                <a:fillRect/>
              </a:stretch>
            </p:blipFill>
            <p:spPr>
              <a:xfrm flipH="1">
                <a:off x="10004165" y="15979494"/>
                <a:ext cx="1923176" cy="1790002"/>
              </a:xfrm>
              <a:prstGeom prst="rect">
                <a:avLst/>
              </a:prstGeom>
            </p:spPr>
          </p:pic>
          <p:pic>
            <p:nvPicPr>
              <p:cNvPr id="1072" name="Picture 1071">
                <a:extLst>
                  <a:ext uri="{FF2B5EF4-FFF2-40B4-BE49-F238E27FC236}">
                    <a16:creationId xmlns:a16="http://schemas.microsoft.com/office/drawing/2014/main" id="{904D2B05-78AB-7D7B-910B-1E534DBD39DC}"/>
                  </a:ext>
                </a:extLst>
              </p:cNvPr>
              <p:cNvPicPr>
                <a:picLocks noChangeAspect="1"/>
              </p:cNvPicPr>
              <p:nvPr/>
            </p:nvPicPr>
            <p:blipFill>
              <a:blip r:embed="rId7"/>
              <a:stretch>
                <a:fillRect/>
              </a:stretch>
            </p:blipFill>
            <p:spPr>
              <a:xfrm>
                <a:off x="8778470" y="16046433"/>
                <a:ext cx="1156976" cy="1156976"/>
              </a:xfrm>
              <a:prstGeom prst="rect">
                <a:avLst/>
              </a:prstGeom>
            </p:spPr>
          </p:pic>
        </p:grpSp>
        <p:sp>
          <p:nvSpPr>
            <p:cNvPr id="1076" name="Oval 1075">
              <a:extLst>
                <a:ext uri="{FF2B5EF4-FFF2-40B4-BE49-F238E27FC236}">
                  <a16:creationId xmlns:a16="http://schemas.microsoft.com/office/drawing/2014/main" id="{F305E256-8E20-23CF-A00F-CC080E7F609F}"/>
                </a:ext>
              </a:extLst>
            </p:cNvPr>
            <p:cNvSpPr>
              <a:spLocks noChangeAspect="1"/>
            </p:cNvSpPr>
            <p:nvPr/>
          </p:nvSpPr>
          <p:spPr>
            <a:xfrm>
              <a:off x="6282095" y="856963"/>
              <a:ext cx="1479749" cy="1479749"/>
            </a:xfrm>
            <a:prstGeom prst="ellipse">
              <a:avLst/>
            </a:prstGeom>
            <a:solidFill>
              <a:schemeClr val="accent2">
                <a:lumMod val="20000"/>
                <a:lumOff val="8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62" name="Graphic 61">
              <a:extLst>
                <a:ext uri="{FF2B5EF4-FFF2-40B4-BE49-F238E27FC236}">
                  <a16:creationId xmlns:a16="http://schemas.microsoft.com/office/drawing/2014/main" id="{183FE513-4F28-238F-FD95-2FA6406BD5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18871" y="886373"/>
              <a:ext cx="773094" cy="697847"/>
            </a:xfrm>
            <a:prstGeom prst="rect">
              <a:avLst/>
            </a:prstGeom>
          </p:spPr>
        </p:pic>
        <p:pic>
          <p:nvPicPr>
            <p:cNvPr id="61" name="Google Shape;805;g34493a611e7_0_122">
              <a:extLst>
                <a:ext uri="{FF2B5EF4-FFF2-40B4-BE49-F238E27FC236}">
                  <a16:creationId xmlns:a16="http://schemas.microsoft.com/office/drawing/2014/main" id="{D5A6516F-DC51-BA9C-6BD7-321708BD32DF}"/>
                </a:ext>
              </a:extLst>
            </p:cNvPr>
            <p:cNvPicPr preferRelativeResize="0"/>
            <p:nvPr/>
          </p:nvPicPr>
          <p:blipFill rotWithShape="1">
            <a:blip r:embed="rId10">
              <a:alphaModFix/>
            </a:blip>
            <a:srcRect/>
            <a:stretch/>
          </p:blipFill>
          <p:spPr>
            <a:xfrm>
              <a:off x="6775403" y="1106292"/>
              <a:ext cx="483458" cy="389104"/>
            </a:xfrm>
            <a:prstGeom prst="rect">
              <a:avLst/>
            </a:prstGeom>
            <a:noFill/>
            <a:ln>
              <a:noFill/>
            </a:ln>
          </p:spPr>
        </p:pic>
        <p:sp>
          <p:nvSpPr>
            <p:cNvPr id="63" name="Rectangle 62">
              <a:extLst>
                <a:ext uri="{FF2B5EF4-FFF2-40B4-BE49-F238E27FC236}">
                  <a16:creationId xmlns:a16="http://schemas.microsoft.com/office/drawing/2014/main" id="{53D2E4D8-DBD7-6A52-81C5-5C4AFBAA33CF}"/>
                </a:ext>
              </a:extLst>
            </p:cNvPr>
            <p:cNvSpPr/>
            <p:nvPr/>
          </p:nvSpPr>
          <p:spPr>
            <a:xfrm>
              <a:off x="6276522" y="1571626"/>
              <a:ext cx="1479749" cy="968759"/>
            </a:xfrm>
            <a:prstGeom prst="rect">
              <a:avLst/>
            </a:prstGeom>
            <a:noFill/>
          </p:spPr>
          <p:txBody>
            <a:bodyPr wrap="square">
              <a:spAutoFit/>
            </a:bodyPr>
            <a:lstStyle/>
            <a:p>
              <a:pPr algn="ctr"/>
              <a:r>
                <a:rPr lang="en-US" sz="1200" b="1" dirty="0">
                  <a:cs typeface="Calibri" panose="020F0502020204030204" pitchFamily="34" charset="0"/>
                </a:rPr>
                <a:t>GLOBAL VOLCANO MONITORING </a:t>
              </a:r>
            </a:p>
            <a:p>
              <a:pPr algn="ctr"/>
              <a:r>
                <a:rPr lang="en-US" sz="1200" b="1" dirty="0">
                  <a:cs typeface="Calibri" panose="020F0502020204030204" pitchFamily="34" charset="0"/>
                </a:rPr>
                <a:t>DATABASE</a:t>
              </a:r>
            </a:p>
          </p:txBody>
        </p:sp>
        <p:sp>
          <p:nvSpPr>
            <p:cNvPr id="1067" name="TextBox 1066">
              <a:extLst>
                <a:ext uri="{FF2B5EF4-FFF2-40B4-BE49-F238E27FC236}">
                  <a16:creationId xmlns:a16="http://schemas.microsoft.com/office/drawing/2014/main" id="{68D70AB1-4D73-CD8C-8922-65EBCEBFBD4C}"/>
                </a:ext>
              </a:extLst>
            </p:cNvPr>
            <p:cNvSpPr txBox="1"/>
            <p:nvPr/>
          </p:nvSpPr>
          <p:spPr>
            <a:xfrm>
              <a:off x="4213060" y="1058423"/>
              <a:ext cx="1528560" cy="753479"/>
            </a:xfrm>
            <a:prstGeom prst="rect">
              <a:avLst/>
            </a:prstGeom>
            <a:noFill/>
          </p:spPr>
          <p:txBody>
            <a:bodyPr wrap="none" rtlCol="0">
              <a:spAutoFit/>
            </a:bodyPr>
            <a:lstStyle/>
            <a:p>
              <a:pPr algn="ctr"/>
              <a:r>
                <a:rPr lang="en-US" sz="1200" b="1" dirty="0"/>
                <a:t>VOLCANO </a:t>
              </a:r>
            </a:p>
            <a:p>
              <a:pPr algn="ctr"/>
              <a:r>
                <a:rPr lang="en-US" sz="1200" b="1" dirty="0"/>
                <a:t>MONITORING</a:t>
              </a:r>
            </a:p>
            <a:p>
              <a:pPr algn="ctr"/>
              <a:r>
                <a:rPr lang="en-US" sz="1200" b="1" dirty="0"/>
                <a:t>(OBSERVATORY)</a:t>
              </a:r>
            </a:p>
          </p:txBody>
        </p:sp>
        <p:sp>
          <p:nvSpPr>
            <p:cNvPr id="1079" name="Oval 1078">
              <a:extLst>
                <a:ext uri="{FF2B5EF4-FFF2-40B4-BE49-F238E27FC236}">
                  <a16:creationId xmlns:a16="http://schemas.microsoft.com/office/drawing/2014/main" id="{807AFD18-09BE-E2EF-B79F-19DFA13170E3}"/>
                </a:ext>
              </a:extLst>
            </p:cNvPr>
            <p:cNvSpPr>
              <a:spLocks noChangeAspect="1"/>
            </p:cNvSpPr>
            <p:nvPr/>
          </p:nvSpPr>
          <p:spPr>
            <a:xfrm>
              <a:off x="8369293" y="867262"/>
              <a:ext cx="1479749" cy="1479749"/>
            </a:xfrm>
            <a:prstGeom prst="ellipse">
              <a:avLst/>
            </a:prstGeom>
            <a:solidFill>
              <a:schemeClr val="accent4">
                <a:lumMod val="20000"/>
                <a:lumOff val="8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1077" name="Picture 1076" descr="SI_logo.png">
              <a:extLst>
                <a:ext uri="{FF2B5EF4-FFF2-40B4-BE49-F238E27FC236}">
                  <a16:creationId xmlns:a16="http://schemas.microsoft.com/office/drawing/2014/main" id="{C5CCF32B-48B7-74F2-7690-87D2F5E939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2036" y="1768121"/>
              <a:ext cx="353731" cy="389990"/>
            </a:xfrm>
            <a:prstGeom prst="rect">
              <a:avLst/>
            </a:prstGeom>
            <a:solidFill>
              <a:schemeClr val="bg1"/>
            </a:solidFill>
          </p:spPr>
        </p:pic>
        <p:pic>
          <p:nvPicPr>
            <p:cNvPr id="1078" name="Google Shape;809;g34493a611e7_0_122">
              <a:extLst>
                <a:ext uri="{FF2B5EF4-FFF2-40B4-BE49-F238E27FC236}">
                  <a16:creationId xmlns:a16="http://schemas.microsoft.com/office/drawing/2014/main" id="{D291A98E-9F94-7F74-6E78-DA30B4020807}"/>
                </a:ext>
              </a:extLst>
            </p:cNvPr>
            <p:cNvPicPr preferRelativeResize="0">
              <a:picLocks noChangeAspect="1"/>
            </p:cNvPicPr>
            <p:nvPr/>
          </p:nvPicPr>
          <p:blipFill>
            <a:blip r:embed="rId12">
              <a:alphaModFix/>
            </a:blip>
            <a:stretch>
              <a:fillRect/>
            </a:stretch>
          </p:blipFill>
          <p:spPr>
            <a:xfrm>
              <a:off x="9209120" y="1719594"/>
              <a:ext cx="353731" cy="406009"/>
            </a:xfrm>
            <a:prstGeom prst="rect">
              <a:avLst/>
            </a:prstGeom>
            <a:noFill/>
            <a:ln>
              <a:noFill/>
            </a:ln>
          </p:spPr>
        </p:pic>
        <p:sp>
          <p:nvSpPr>
            <p:cNvPr id="1080" name="Rectangle 1079">
              <a:extLst>
                <a:ext uri="{FF2B5EF4-FFF2-40B4-BE49-F238E27FC236}">
                  <a16:creationId xmlns:a16="http://schemas.microsoft.com/office/drawing/2014/main" id="{AABD34C1-FD83-5909-29D0-A92381819031}"/>
                </a:ext>
              </a:extLst>
            </p:cNvPr>
            <p:cNvSpPr/>
            <p:nvPr/>
          </p:nvSpPr>
          <p:spPr>
            <a:xfrm>
              <a:off x="8399006" y="935438"/>
              <a:ext cx="1479749" cy="968759"/>
            </a:xfrm>
            <a:prstGeom prst="rect">
              <a:avLst/>
            </a:prstGeom>
            <a:noFill/>
          </p:spPr>
          <p:txBody>
            <a:bodyPr wrap="square">
              <a:spAutoFit/>
            </a:bodyPr>
            <a:lstStyle/>
            <a:p>
              <a:pPr algn="ctr"/>
              <a:r>
                <a:rPr lang="en-US" sz="1200" b="1" dirty="0">
                  <a:cs typeface="Calibri" panose="020F0502020204030204" pitchFamily="34" charset="0"/>
                </a:rPr>
                <a:t>GLOBAL ERUPTION</a:t>
              </a:r>
            </a:p>
            <a:p>
              <a:pPr algn="ctr"/>
              <a:r>
                <a:rPr lang="en-US" sz="1200" b="1" dirty="0">
                  <a:cs typeface="Calibri" panose="020F0502020204030204" pitchFamily="34" charset="0"/>
                </a:rPr>
                <a:t>CHRONOLOGY</a:t>
              </a:r>
            </a:p>
            <a:p>
              <a:pPr algn="ctr"/>
              <a:r>
                <a:rPr lang="en-US" sz="1200" b="1" dirty="0">
                  <a:cs typeface="Calibri" panose="020F0502020204030204" pitchFamily="34" charset="0"/>
                </a:rPr>
                <a:t>DATABASE</a:t>
              </a:r>
            </a:p>
          </p:txBody>
        </p:sp>
        <p:cxnSp>
          <p:nvCxnSpPr>
            <p:cNvPr id="1119" name="Straight Arrow Connector 1118">
              <a:extLst>
                <a:ext uri="{FF2B5EF4-FFF2-40B4-BE49-F238E27FC236}">
                  <a16:creationId xmlns:a16="http://schemas.microsoft.com/office/drawing/2014/main" id="{C6DF7419-98EE-7F12-05CD-7D734CA2432A}"/>
                </a:ext>
              </a:extLst>
            </p:cNvPr>
            <p:cNvCxnSpPr>
              <a:cxnSpLocks/>
              <a:stCxn id="1076" idx="6"/>
              <a:endCxn id="1079" idx="2"/>
            </p:cNvCxnSpPr>
            <p:nvPr/>
          </p:nvCxnSpPr>
          <p:spPr>
            <a:xfrm>
              <a:off x="7761844" y="1596837"/>
              <a:ext cx="607449" cy="0"/>
            </a:xfrm>
            <a:prstGeom prst="straightConnector1">
              <a:avLst/>
            </a:prstGeom>
            <a:ln w="38100">
              <a:solidFill>
                <a:schemeClr val="tx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1065" name="Straight Arrow Connector 1064">
              <a:extLst>
                <a:ext uri="{FF2B5EF4-FFF2-40B4-BE49-F238E27FC236}">
                  <a16:creationId xmlns:a16="http://schemas.microsoft.com/office/drawing/2014/main" id="{8F7F7794-06F7-ACE0-2867-B4F9B9012C31}"/>
                </a:ext>
              </a:extLst>
            </p:cNvPr>
            <p:cNvCxnSpPr/>
            <p:nvPr/>
          </p:nvCxnSpPr>
          <p:spPr>
            <a:xfrm>
              <a:off x="9102731" y="2360664"/>
              <a:ext cx="0" cy="504000"/>
            </a:xfrm>
            <a:prstGeom prst="straightConnector1">
              <a:avLst/>
            </a:prstGeom>
            <a:ln w="38100">
              <a:solidFill>
                <a:schemeClr val="tx1"/>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AE2C3CC1-6D5B-0994-1D56-5662C0DD7B68}"/>
                </a:ext>
              </a:extLst>
            </p:cNvPr>
            <p:cNvCxnSpPr>
              <a:cxnSpLocks/>
            </p:cNvCxnSpPr>
            <p:nvPr/>
          </p:nvCxnSpPr>
          <p:spPr>
            <a:xfrm>
              <a:off x="5710901" y="1577482"/>
              <a:ext cx="607449" cy="0"/>
            </a:xfrm>
            <a:prstGeom prst="straightConnector1">
              <a:avLst/>
            </a:prstGeom>
            <a:ln w="38100">
              <a:solidFill>
                <a:schemeClr val="tx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3" name="Google Shape;797;g34493a611e7_0_122">
              <a:extLst>
                <a:ext uri="{FF2B5EF4-FFF2-40B4-BE49-F238E27FC236}">
                  <a16:creationId xmlns:a16="http://schemas.microsoft.com/office/drawing/2014/main" id="{40A473C9-E3E2-122B-EDE9-AECBC49ED035}"/>
                </a:ext>
              </a:extLst>
            </p:cNvPr>
            <p:cNvSpPr txBox="1"/>
            <p:nvPr/>
          </p:nvSpPr>
          <p:spPr>
            <a:xfrm>
              <a:off x="8087261" y="2884943"/>
              <a:ext cx="2049052" cy="738623"/>
            </a:xfrm>
            <a:prstGeom prst="rect">
              <a:avLst/>
            </a:prstGeom>
            <a:solidFill>
              <a:schemeClr val="tx2">
                <a:lumMod val="75000"/>
                <a:lumOff val="25000"/>
              </a:schemeClr>
            </a:solidFill>
            <a:ln>
              <a:solidFill>
                <a:schemeClr val="tx1"/>
              </a:solidFill>
            </a:ln>
            <a:scene3d>
              <a:camera prst="orthographicFront"/>
              <a:lightRig rig="flood" dir="t"/>
            </a:scene3d>
            <a:sp3d prstMaterial="plastic">
              <a:bevelT w="165100" prst="coolSlant"/>
              <a:bevelB w="165100" prst="coolSlant"/>
            </a:sp3d>
          </p:spPr>
          <p:txBody>
            <a:bodyPr spcFirstLastPara="1" wrap="square" lIns="91425" tIns="45700" rIns="91425" bIns="45700" anchor="t" anchorCtr="0">
              <a:spAutoFit/>
            </a:bodyPr>
            <a:lstStyle/>
            <a:p>
              <a:pPr marR="0" lvl="0" algn="ctr" rtl="0">
                <a:spcBef>
                  <a:spcPts val="0"/>
                </a:spcBef>
                <a:spcAft>
                  <a:spcPts val="0"/>
                </a:spcAft>
                <a:buClr>
                  <a:schemeClr val="dk1"/>
                </a:buClr>
                <a:buSzPts val="1800"/>
              </a:pPr>
              <a:r>
                <a:rPr lang="en-US" sz="1400" b="1" dirty="0">
                  <a:solidFill>
                    <a:schemeClr val="bg1"/>
                  </a:solidFill>
                  <a:ea typeface="Calibri"/>
                  <a:cs typeface="Calibri"/>
                  <a:sym typeface="Calibri"/>
                </a:rPr>
                <a:t>FORECASTING</a:t>
              </a:r>
              <a:endParaRPr lang="en-US" sz="1400" dirty="0">
                <a:solidFill>
                  <a:schemeClr val="bg1"/>
                </a:solidFill>
              </a:endParaRPr>
            </a:p>
            <a:p>
              <a:pPr marL="0" marR="0" lvl="0" indent="0" algn="ctr" rtl="0">
                <a:spcBef>
                  <a:spcPts val="0"/>
                </a:spcBef>
                <a:spcAft>
                  <a:spcPts val="0"/>
                </a:spcAft>
                <a:buNone/>
              </a:pPr>
              <a:r>
                <a:rPr lang="en-US" sz="1400" dirty="0">
                  <a:solidFill>
                    <a:schemeClr val="bg1"/>
                  </a:solidFill>
                  <a:ea typeface="Calibri"/>
                  <a:cs typeface="Calibri"/>
                  <a:sym typeface="Calibri"/>
                </a:rPr>
                <a:t>(PROBABILISTIC EVENT TREE ANALYSIS)</a:t>
              </a:r>
              <a:endParaRPr lang="en-US" sz="1400" dirty="0">
                <a:solidFill>
                  <a:schemeClr val="bg1"/>
                </a:solidFill>
              </a:endParaRPr>
            </a:p>
          </p:txBody>
        </p:sp>
        <p:cxnSp>
          <p:nvCxnSpPr>
            <p:cNvPr id="1108" name="Straight Arrow Connector 1107">
              <a:extLst>
                <a:ext uri="{FF2B5EF4-FFF2-40B4-BE49-F238E27FC236}">
                  <a16:creationId xmlns:a16="http://schemas.microsoft.com/office/drawing/2014/main" id="{4D8E6F60-F905-19D4-D08A-125E082D7C87}"/>
                </a:ext>
              </a:extLst>
            </p:cNvPr>
            <p:cNvCxnSpPr>
              <a:cxnSpLocks/>
            </p:cNvCxnSpPr>
            <p:nvPr/>
          </p:nvCxnSpPr>
          <p:spPr>
            <a:xfrm flipV="1">
              <a:off x="7756270" y="3276863"/>
              <a:ext cx="417144" cy="0"/>
            </a:xfrm>
            <a:prstGeom prst="straightConnector1">
              <a:avLst/>
            </a:prstGeom>
            <a:ln w="38100">
              <a:solidFill>
                <a:schemeClr val="tx1"/>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55742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CAFB3-D629-86A6-2B4D-1D34D573792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AAC5514-A96A-2F01-8269-4E848E6EAB55}"/>
              </a:ext>
            </a:extLst>
          </p:cNvPr>
          <p:cNvSpPr txBox="1"/>
          <p:nvPr/>
        </p:nvSpPr>
        <p:spPr>
          <a:xfrm>
            <a:off x="443310" y="2892302"/>
            <a:ext cx="4566093" cy="2031325"/>
          </a:xfrm>
          <a:prstGeom prst="rect">
            <a:avLst/>
          </a:prstGeom>
          <a:noFill/>
        </p:spPr>
        <p:txBody>
          <a:bodyPr wrap="square">
            <a:spAutoFit/>
          </a:bodyPr>
          <a:lstStyle/>
          <a:p>
            <a:pPr>
              <a:buNone/>
            </a:pPr>
            <a:r>
              <a:rPr lang="en-SG" sz="1800" b="1" dirty="0"/>
              <a:t>Real-Time Monitoring Data</a:t>
            </a:r>
          </a:p>
          <a:p>
            <a:pPr marL="285750" indent="-285750">
              <a:buFont typeface="Arial" panose="020B0604020202020204" pitchFamily="34" charset="0"/>
              <a:buChar char="•"/>
            </a:pPr>
            <a:r>
              <a:rPr lang="en-SG" sz="1800" dirty="0"/>
              <a:t>Multi-parameters: seismic, geodetic, gas, remote sensing</a:t>
            </a:r>
          </a:p>
          <a:p>
            <a:pPr marL="285750" indent="-285750">
              <a:buFont typeface="Arial" panose="020B0604020202020204" pitchFamily="34" charset="0"/>
              <a:buChar char="•"/>
            </a:pPr>
            <a:r>
              <a:rPr lang="en-SG" sz="1800" dirty="0"/>
              <a:t>Data must be accurate, accessible, and timely</a:t>
            </a:r>
          </a:p>
          <a:p>
            <a:pPr marL="285750" indent="-285750">
              <a:buFont typeface="Arial" panose="020B0604020202020204" pitchFamily="34" charset="0"/>
              <a:buChar char="•"/>
            </a:pPr>
            <a:r>
              <a:rPr lang="en-SG" dirty="0"/>
              <a:t>Standardised processing workflow, analysis ready </a:t>
            </a:r>
            <a:endParaRPr lang="en-SG" sz="1800" dirty="0"/>
          </a:p>
        </p:txBody>
      </p:sp>
      <p:sp>
        <p:nvSpPr>
          <p:cNvPr id="6" name="TextBox 5">
            <a:extLst>
              <a:ext uri="{FF2B5EF4-FFF2-40B4-BE49-F238E27FC236}">
                <a16:creationId xmlns:a16="http://schemas.microsoft.com/office/drawing/2014/main" id="{0FC1D904-418F-97E6-E625-179F03021D93}"/>
              </a:ext>
            </a:extLst>
          </p:cNvPr>
          <p:cNvSpPr txBox="1"/>
          <p:nvPr/>
        </p:nvSpPr>
        <p:spPr>
          <a:xfrm>
            <a:off x="6324238" y="2874703"/>
            <a:ext cx="4409729" cy="2031325"/>
          </a:xfrm>
          <a:prstGeom prst="rect">
            <a:avLst/>
          </a:prstGeom>
          <a:noFill/>
        </p:spPr>
        <p:txBody>
          <a:bodyPr wrap="square">
            <a:spAutoFit/>
          </a:bodyPr>
          <a:lstStyle/>
          <a:p>
            <a:pPr>
              <a:buNone/>
            </a:pPr>
            <a:r>
              <a:rPr lang="en-SG" sz="1800" b="1" dirty="0"/>
              <a:t>Historical Records as Context</a:t>
            </a:r>
            <a:endParaRPr lang="en-SG" sz="1800" dirty="0"/>
          </a:p>
          <a:p>
            <a:pPr marL="285750" indent="-285750">
              <a:buFont typeface="Arial" panose="020B0604020202020204" pitchFamily="34" charset="0"/>
              <a:buChar char="•"/>
            </a:pPr>
            <a:r>
              <a:rPr lang="en-SG" sz="1800" dirty="0"/>
              <a:t>Past eruptions guide interpretation of unrest</a:t>
            </a:r>
          </a:p>
          <a:p>
            <a:pPr marL="285750" indent="-285750">
              <a:buFont typeface="Arial" panose="020B0604020202020204" pitchFamily="34" charset="0"/>
              <a:buChar char="•"/>
            </a:pPr>
            <a:r>
              <a:rPr lang="en-SG" sz="1800" dirty="0"/>
              <a:t>Analog comparisons: same volcano &amp; global analogues</a:t>
            </a:r>
          </a:p>
          <a:p>
            <a:pPr marL="285750" indent="-285750">
              <a:buFont typeface="Arial" panose="020B0604020202020204" pitchFamily="34" charset="0"/>
              <a:buChar char="•"/>
            </a:pPr>
            <a:r>
              <a:rPr lang="en-SG" sz="1800" dirty="0"/>
              <a:t>Enables scenario forecasting and improved communication</a:t>
            </a:r>
          </a:p>
        </p:txBody>
      </p:sp>
      <p:sp>
        <p:nvSpPr>
          <p:cNvPr id="7" name="TextBox 6">
            <a:extLst>
              <a:ext uri="{FF2B5EF4-FFF2-40B4-BE49-F238E27FC236}">
                <a16:creationId xmlns:a16="http://schemas.microsoft.com/office/drawing/2014/main" id="{96B3E781-C9E6-742E-AA79-E71F110567BC}"/>
              </a:ext>
            </a:extLst>
          </p:cNvPr>
          <p:cNvSpPr txBox="1"/>
          <p:nvPr/>
        </p:nvSpPr>
        <p:spPr>
          <a:xfrm>
            <a:off x="579788" y="5226716"/>
            <a:ext cx="11225525" cy="1323439"/>
          </a:xfrm>
          <a:prstGeom prst="rect">
            <a:avLst/>
          </a:prstGeom>
          <a:solidFill>
            <a:schemeClr val="accent2">
              <a:lumMod val="20000"/>
              <a:lumOff val="80000"/>
            </a:schemeClr>
          </a:solidFill>
          <a:ln>
            <a:noFill/>
          </a:ln>
        </p:spPr>
        <p:txBody>
          <a:bodyPr wrap="square">
            <a:spAutoFit/>
          </a:bodyPr>
          <a:lstStyle/>
          <a:p>
            <a:pPr>
              <a:buNone/>
            </a:pPr>
            <a:r>
              <a:rPr lang="en-SG" sz="2000" b="1" dirty="0">
                <a:latin typeface="Aptos" panose="020B0004020202020204" pitchFamily="34" charset="0"/>
              </a:rPr>
              <a:t>The Challenges </a:t>
            </a:r>
          </a:p>
          <a:p>
            <a:pPr marL="285750" lvl="0" indent="-285750" eaLnBrk="0" fontAlgn="base" hangingPunct="0">
              <a:spcBef>
                <a:spcPct val="0"/>
              </a:spcBef>
              <a:spcAft>
                <a:spcPct val="0"/>
              </a:spcAft>
              <a:buFont typeface="Arial" panose="020B0604020202020204" pitchFamily="34" charset="0"/>
              <a:buChar char="•"/>
            </a:pPr>
            <a:r>
              <a:rPr lang="en-US" altLang="en-US" sz="2000" dirty="0">
                <a:latin typeface="Aptos" panose="020B0004020202020204" pitchFamily="34" charset="0"/>
              </a:rPr>
              <a:t>Diverse data sources: multi-parameter networks, fieldwork, labs, and models</a:t>
            </a:r>
          </a:p>
          <a:p>
            <a:pPr marL="285750" lvl="0" indent="-285750" eaLnBrk="0" fontAlgn="base" hangingPunct="0">
              <a:spcBef>
                <a:spcPct val="0"/>
              </a:spcBef>
              <a:spcAft>
                <a:spcPct val="0"/>
              </a:spcAft>
              <a:buFont typeface="Arial" panose="020B0604020202020204" pitchFamily="34" charset="0"/>
              <a:buChar char="•"/>
            </a:pPr>
            <a:r>
              <a:rPr lang="en-US" altLang="en-US" sz="2000" dirty="0">
                <a:latin typeface="Aptos" panose="020B0004020202020204" pitchFamily="34" charset="0"/>
              </a:rPr>
              <a:t>Lack of consistency: no standardized workflows, fragmented formats, and discontinuous records</a:t>
            </a:r>
          </a:p>
          <a:p>
            <a:pPr marL="285750" lvl="0" indent="-285750" eaLnBrk="0" fontAlgn="base" hangingPunct="0">
              <a:spcBef>
                <a:spcPct val="0"/>
              </a:spcBef>
              <a:spcAft>
                <a:spcPct val="0"/>
              </a:spcAft>
              <a:buFont typeface="Arial" panose="020B0604020202020204" pitchFamily="34" charset="0"/>
              <a:buChar char="•"/>
            </a:pPr>
            <a:r>
              <a:rPr lang="en-US" altLang="en-US" sz="2000" dirty="0">
                <a:latin typeface="Aptos" panose="020B0004020202020204" pitchFamily="34" charset="0"/>
              </a:rPr>
              <a:t>Crisis urgency: limited time and high data complexity hinder rapid analysis</a:t>
            </a:r>
          </a:p>
        </p:txBody>
      </p:sp>
      <p:grpSp>
        <p:nvGrpSpPr>
          <p:cNvPr id="26" name="Group 25">
            <a:extLst>
              <a:ext uri="{FF2B5EF4-FFF2-40B4-BE49-F238E27FC236}">
                <a16:creationId xmlns:a16="http://schemas.microsoft.com/office/drawing/2014/main" id="{95B0142D-30FE-9290-B205-A90C33903792}"/>
              </a:ext>
            </a:extLst>
          </p:cNvPr>
          <p:cNvGrpSpPr/>
          <p:nvPr/>
        </p:nvGrpSpPr>
        <p:grpSpPr>
          <a:xfrm>
            <a:off x="4934228" y="819052"/>
            <a:ext cx="2138399" cy="1993600"/>
            <a:chOff x="5335440" y="893868"/>
            <a:chExt cx="2138399" cy="1993600"/>
          </a:xfrm>
        </p:grpSpPr>
        <p:sp>
          <p:nvSpPr>
            <p:cNvPr id="11" name="Oval 10">
              <a:extLst>
                <a:ext uri="{FF2B5EF4-FFF2-40B4-BE49-F238E27FC236}">
                  <a16:creationId xmlns:a16="http://schemas.microsoft.com/office/drawing/2014/main" id="{A04910FA-A2A6-2941-A8D0-7AEF1FA59243}"/>
                </a:ext>
              </a:extLst>
            </p:cNvPr>
            <p:cNvSpPr>
              <a:spLocks noChangeAspect="1"/>
            </p:cNvSpPr>
            <p:nvPr/>
          </p:nvSpPr>
          <p:spPr>
            <a:xfrm>
              <a:off x="5410573" y="893868"/>
              <a:ext cx="1991970" cy="1993600"/>
            </a:xfrm>
            <a:prstGeom prst="ellipse">
              <a:avLst/>
            </a:prstGeom>
            <a:solidFill>
              <a:schemeClr val="accent2">
                <a:lumMod val="20000"/>
                <a:lumOff val="8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CB47B3E-4358-B1B7-6540-844C72DE25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3925" y="933491"/>
              <a:ext cx="1040703" cy="940178"/>
            </a:xfrm>
            <a:prstGeom prst="rect">
              <a:avLst/>
            </a:prstGeom>
          </p:spPr>
        </p:pic>
        <p:pic>
          <p:nvPicPr>
            <p:cNvPr id="13" name="Google Shape;805;g34493a611e7_0_122">
              <a:extLst>
                <a:ext uri="{FF2B5EF4-FFF2-40B4-BE49-F238E27FC236}">
                  <a16:creationId xmlns:a16="http://schemas.microsoft.com/office/drawing/2014/main" id="{31D7652F-B127-10E0-5829-B77E4B61FF1E}"/>
                </a:ext>
              </a:extLst>
            </p:cNvPr>
            <p:cNvPicPr preferRelativeResize="0"/>
            <p:nvPr/>
          </p:nvPicPr>
          <p:blipFill rotWithShape="1">
            <a:blip r:embed="rId4">
              <a:alphaModFix/>
            </a:blip>
            <a:srcRect/>
            <a:stretch/>
          </p:blipFill>
          <p:spPr>
            <a:xfrm>
              <a:off x="6074641" y="1229778"/>
              <a:ext cx="650809" cy="524222"/>
            </a:xfrm>
            <a:prstGeom prst="rect">
              <a:avLst/>
            </a:prstGeom>
            <a:noFill/>
            <a:ln>
              <a:noFill/>
            </a:ln>
          </p:spPr>
        </p:pic>
        <p:sp>
          <p:nvSpPr>
            <p:cNvPr id="14" name="Rectangle 13">
              <a:extLst>
                <a:ext uri="{FF2B5EF4-FFF2-40B4-BE49-F238E27FC236}">
                  <a16:creationId xmlns:a16="http://schemas.microsoft.com/office/drawing/2014/main" id="{CB277FA5-207A-836D-DCD2-4BA7E86BBFB7}"/>
                </a:ext>
              </a:extLst>
            </p:cNvPr>
            <p:cNvSpPr/>
            <p:nvPr/>
          </p:nvSpPr>
          <p:spPr>
            <a:xfrm>
              <a:off x="5335440" y="1827455"/>
              <a:ext cx="2138399" cy="923329"/>
            </a:xfrm>
            <a:prstGeom prst="rect">
              <a:avLst/>
            </a:prstGeom>
            <a:noFill/>
          </p:spPr>
          <p:txBody>
            <a:bodyPr wrap="square">
              <a:spAutoFit/>
            </a:bodyPr>
            <a:lstStyle/>
            <a:p>
              <a:pPr algn="ctr"/>
              <a:r>
                <a:rPr lang="en-US" b="1" dirty="0">
                  <a:cs typeface="Calibri" panose="020F0502020204030204" pitchFamily="34" charset="0"/>
                </a:rPr>
                <a:t>GLOBAL VOLCANO MONITORING </a:t>
              </a:r>
            </a:p>
            <a:p>
              <a:pPr algn="ctr"/>
              <a:r>
                <a:rPr lang="en-US" b="1" dirty="0">
                  <a:cs typeface="Calibri" panose="020F0502020204030204" pitchFamily="34" charset="0"/>
                </a:rPr>
                <a:t>DATABASE</a:t>
              </a:r>
            </a:p>
          </p:txBody>
        </p:sp>
      </p:grpSp>
      <p:grpSp>
        <p:nvGrpSpPr>
          <p:cNvPr id="25" name="Group 24">
            <a:extLst>
              <a:ext uri="{FF2B5EF4-FFF2-40B4-BE49-F238E27FC236}">
                <a16:creationId xmlns:a16="http://schemas.microsoft.com/office/drawing/2014/main" id="{D74A93F3-53DD-39A0-3412-50BDF67FB86E}"/>
              </a:ext>
            </a:extLst>
          </p:cNvPr>
          <p:cNvGrpSpPr/>
          <p:nvPr/>
        </p:nvGrpSpPr>
        <p:grpSpPr>
          <a:xfrm>
            <a:off x="1377138" y="825247"/>
            <a:ext cx="1991970" cy="1993600"/>
            <a:chOff x="2655534" y="913713"/>
            <a:chExt cx="1991970" cy="1993600"/>
          </a:xfrm>
        </p:grpSpPr>
        <p:sp>
          <p:nvSpPr>
            <p:cNvPr id="8" name="Oval 7">
              <a:extLst>
                <a:ext uri="{FF2B5EF4-FFF2-40B4-BE49-F238E27FC236}">
                  <a16:creationId xmlns:a16="http://schemas.microsoft.com/office/drawing/2014/main" id="{B2930ADD-875D-4335-D85E-3628258A77B2}"/>
                </a:ext>
              </a:extLst>
            </p:cNvPr>
            <p:cNvSpPr>
              <a:spLocks noChangeAspect="1"/>
            </p:cNvSpPr>
            <p:nvPr/>
          </p:nvSpPr>
          <p:spPr>
            <a:xfrm>
              <a:off x="2655534" y="913713"/>
              <a:ext cx="1991970" cy="1993600"/>
            </a:xfrm>
            <a:prstGeom prst="ellipse">
              <a:avLst/>
            </a:prstGeom>
            <a:solidFill>
              <a:schemeClr val="accent6">
                <a:lumMod val="20000"/>
                <a:lumOff val="8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9897327-77A8-A4A1-C746-05AD3DB3FCE8}"/>
                </a:ext>
              </a:extLst>
            </p:cNvPr>
            <p:cNvPicPr>
              <a:picLocks noChangeAspect="1"/>
            </p:cNvPicPr>
            <p:nvPr/>
          </p:nvPicPr>
          <p:blipFill>
            <a:blip r:embed="rId5"/>
            <a:stretch>
              <a:fillRect/>
            </a:stretch>
          </p:blipFill>
          <p:spPr>
            <a:xfrm flipH="1">
              <a:off x="3579097" y="2023860"/>
              <a:ext cx="851313" cy="793011"/>
            </a:xfrm>
            <a:prstGeom prst="rect">
              <a:avLst/>
            </a:prstGeom>
          </p:spPr>
        </p:pic>
        <p:pic>
          <p:nvPicPr>
            <p:cNvPr id="10" name="Picture 9">
              <a:extLst>
                <a:ext uri="{FF2B5EF4-FFF2-40B4-BE49-F238E27FC236}">
                  <a16:creationId xmlns:a16="http://schemas.microsoft.com/office/drawing/2014/main" id="{B48BAD6D-D577-F491-B67D-C47F11BFB34A}"/>
                </a:ext>
              </a:extLst>
            </p:cNvPr>
            <p:cNvPicPr>
              <a:picLocks noChangeAspect="1"/>
            </p:cNvPicPr>
            <p:nvPr/>
          </p:nvPicPr>
          <p:blipFill>
            <a:blip r:embed="rId6"/>
            <a:stretch>
              <a:fillRect/>
            </a:stretch>
          </p:blipFill>
          <p:spPr>
            <a:xfrm>
              <a:off x="3036531" y="2053515"/>
              <a:ext cx="512147" cy="512566"/>
            </a:xfrm>
            <a:prstGeom prst="rect">
              <a:avLst/>
            </a:prstGeom>
          </p:spPr>
        </p:pic>
        <p:sp>
          <p:nvSpPr>
            <p:cNvPr id="15" name="TextBox 14">
              <a:extLst>
                <a:ext uri="{FF2B5EF4-FFF2-40B4-BE49-F238E27FC236}">
                  <a16:creationId xmlns:a16="http://schemas.microsoft.com/office/drawing/2014/main" id="{8437AC25-3892-733E-C82E-37EE14FA54C3}"/>
                </a:ext>
              </a:extLst>
            </p:cNvPr>
            <p:cNvSpPr txBox="1"/>
            <p:nvPr/>
          </p:nvSpPr>
          <p:spPr>
            <a:xfrm>
              <a:off x="2718114" y="1165286"/>
              <a:ext cx="1872115" cy="923329"/>
            </a:xfrm>
            <a:prstGeom prst="rect">
              <a:avLst/>
            </a:prstGeom>
            <a:noFill/>
          </p:spPr>
          <p:txBody>
            <a:bodyPr wrap="none" rtlCol="0">
              <a:spAutoFit/>
            </a:bodyPr>
            <a:lstStyle/>
            <a:p>
              <a:pPr algn="ctr"/>
              <a:r>
                <a:rPr lang="en-US" b="1" dirty="0"/>
                <a:t>VOLCANO </a:t>
              </a:r>
            </a:p>
            <a:p>
              <a:pPr algn="ctr"/>
              <a:r>
                <a:rPr lang="en-US" b="1" dirty="0"/>
                <a:t>MONITORING</a:t>
              </a:r>
            </a:p>
            <a:p>
              <a:pPr algn="ctr"/>
              <a:r>
                <a:rPr lang="en-US" b="1" dirty="0"/>
                <a:t>(OBSERVATORY)</a:t>
              </a:r>
            </a:p>
          </p:txBody>
        </p:sp>
      </p:grpSp>
      <p:grpSp>
        <p:nvGrpSpPr>
          <p:cNvPr id="28" name="Group 27">
            <a:extLst>
              <a:ext uri="{FF2B5EF4-FFF2-40B4-BE49-F238E27FC236}">
                <a16:creationId xmlns:a16="http://schemas.microsoft.com/office/drawing/2014/main" id="{463E9933-D19A-23CB-5F97-AA0EA7B5D6DC}"/>
              </a:ext>
            </a:extLst>
          </p:cNvPr>
          <p:cNvGrpSpPr/>
          <p:nvPr/>
        </p:nvGrpSpPr>
        <p:grpSpPr>
          <a:xfrm>
            <a:off x="8637747" y="830655"/>
            <a:ext cx="2012812" cy="1993600"/>
            <a:chOff x="8199420" y="907743"/>
            <a:chExt cx="2012812" cy="1993600"/>
          </a:xfrm>
        </p:grpSpPr>
        <p:sp>
          <p:nvSpPr>
            <p:cNvPr id="16" name="Oval 15">
              <a:extLst>
                <a:ext uri="{FF2B5EF4-FFF2-40B4-BE49-F238E27FC236}">
                  <a16:creationId xmlns:a16="http://schemas.microsoft.com/office/drawing/2014/main" id="{F14A68D3-7B8B-A730-F99C-1B754684B7CD}"/>
                </a:ext>
              </a:extLst>
            </p:cNvPr>
            <p:cNvSpPr>
              <a:spLocks noChangeAspect="1"/>
            </p:cNvSpPr>
            <p:nvPr/>
          </p:nvSpPr>
          <p:spPr>
            <a:xfrm>
              <a:off x="8220262" y="907743"/>
              <a:ext cx="1991970" cy="1993600"/>
            </a:xfrm>
            <a:prstGeom prst="ellipse">
              <a:avLst/>
            </a:prstGeom>
            <a:solidFill>
              <a:schemeClr val="accent4">
                <a:lumMod val="20000"/>
                <a:lumOff val="8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SI_logo.png">
              <a:extLst>
                <a:ext uri="{FF2B5EF4-FFF2-40B4-BE49-F238E27FC236}">
                  <a16:creationId xmlns:a16="http://schemas.microsoft.com/office/drawing/2014/main" id="{9DB0F4A0-3790-A2E6-D59D-A6BD27B88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5109" y="2121431"/>
              <a:ext cx="476176" cy="525416"/>
            </a:xfrm>
            <a:prstGeom prst="rect">
              <a:avLst/>
            </a:prstGeom>
            <a:solidFill>
              <a:schemeClr val="bg1"/>
            </a:solidFill>
          </p:spPr>
        </p:pic>
        <p:pic>
          <p:nvPicPr>
            <p:cNvPr id="18" name="Google Shape;809;g34493a611e7_0_122">
              <a:extLst>
                <a:ext uri="{FF2B5EF4-FFF2-40B4-BE49-F238E27FC236}">
                  <a16:creationId xmlns:a16="http://schemas.microsoft.com/office/drawing/2014/main" id="{8E7242DB-9171-130F-B1F7-1DEF8FB47ACC}"/>
                </a:ext>
              </a:extLst>
            </p:cNvPr>
            <p:cNvPicPr preferRelativeResize="0">
              <a:picLocks noChangeAspect="1"/>
            </p:cNvPicPr>
            <p:nvPr/>
          </p:nvPicPr>
          <p:blipFill>
            <a:blip r:embed="rId8">
              <a:alphaModFix/>
            </a:blip>
            <a:stretch>
              <a:fillRect/>
            </a:stretch>
          </p:blipFill>
          <p:spPr>
            <a:xfrm>
              <a:off x="9271194" y="2110640"/>
              <a:ext cx="476176" cy="546998"/>
            </a:xfrm>
            <a:prstGeom prst="rect">
              <a:avLst/>
            </a:prstGeom>
            <a:noFill/>
            <a:ln>
              <a:noFill/>
            </a:ln>
          </p:spPr>
        </p:pic>
        <p:sp>
          <p:nvSpPr>
            <p:cNvPr id="19" name="Rectangle 18">
              <a:extLst>
                <a:ext uri="{FF2B5EF4-FFF2-40B4-BE49-F238E27FC236}">
                  <a16:creationId xmlns:a16="http://schemas.microsoft.com/office/drawing/2014/main" id="{36F634DE-E7A5-CA32-5F03-D028400926DD}"/>
                </a:ext>
              </a:extLst>
            </p:cNvPr>
            <p:cNvSpPr/>
            <p:nvPr/>
          </p:nvSpPr>
          <p:spPr>
            <a:xfrm>
              <a:off x="8199420" y="1005708"/>
              <a:ext cx="1991970" cy="1200329"/>
            </a:xfrm>
            <a:prstGeom prst="rect">
              <a:avLst/>
            </a:prstGeom>
            <a:noFill/>
          </p:spPr>
          <p:txBody>
            <a:bodyPr wrap="square">
              <a:spAutoFit/>
            </a:bodyPr>
            <a:lstStyle/>
            <a:p>
              <a:pPr algn="ctr"/>
              <a:r>
                <a:rPr lang="en-US" b="1" dirty="0">
                  <a:cs typeface="Calibri" panose="020F0502020204030204" pitchFamily="34" charset="0"/>
                </a:rPr>
                <a:t>GLOBAL ERUPTION</a:t>
              </a:r>
            </a:p>
            <a:p>
              <a:pPr algn="ctr"/>
              <a:r>
                <a:rPr lang="en-US" b="1" dirty="0">
                  <a:cs typeface="Calibri" panose="020F0502020204030204" pitchFamily="34" charset="0"/>
                </a:rPr>
                <a:t>CHRONOLOGY</a:t>
              </a:r>
            </a:p>
            <a:p>
              <a:pPr algn="ctr"/>
              <a:r>
                <a:rPr lang="en-US" b="1" dirty="0">
                  <a:cs typeface="Calibri" panose="020F0502020204030204" pitchFamily="34" charset="0"/>
                </a:rPr>
                <a:t>DATABASE</a:t>
              </a:r>
            </a:p>
          </p:txBody>
        </p:sp>
      </p:grpSp>
      <p:cxnSp>
        <p:nvCxnSpPr>
          <p:cNvPr id="20" name="Straight Arrow Connector 19">
            <a:extLst>
              <a:ext uri="{FF2B5EF4-FFF2-40B4-BE49-F238E27FC236}">
                <a16:creationId xmlns:a16="http://schemas.microsoft.com/office/drawing/2014/main" id="{2F7B7709-C171-ADD5-A5D9-198C5CC58126}"/>
              </a:ext>
            </a:extLst>
          </p:cNvPr>
          <p:cNvCxnSpPr>
            <a:cxnSpLocks/>
            <a:endCxn id="16" idx="2"/>
          </p:cNvCxnSpPr>
          <p:nvPr/>
        </p:nvCxnSpPr>
        <p:spPr>
          <a:xfrm>
            <a:off x="7001331" y="1798853"/>
            <a:ext cx="1657258" cy="0"/>
          </a:xfrm>
          <a:prstGeom prst="straightConnector1">
            <a:avLst/>
          </a:prstGeom>
          <a:ln w="38100">
            <a:solidFill>
              <a:schemeClr val="tx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D3AC506-F250-5389-28B7-A6D70DAD6E39}"/>
              </a:ext>
            </a:extLst>
          </p:cNvPr>
          <p:cNvCxnSpPr>
            <a:cxnSpLocks/>
            <a:endCxn id="11" idx="2"/>
          </p:cNvCxnSpPr>
          <p:nvPr/>
        </p:nvCxnSpPr>
        <p:spPr>
          <a:xfrm flipV="1">
            <a:off x="3369108" y="1815852"/>
            <a:ext cx="1640253" cy="0"/>
          </a:xfrm>
          <a:prstGeom prst="straightConnector1">
            <a:avLst/>
          </a:prstGeom>
          <a:ln w="38100">
            <a:solidFill>
              <a:schemeClr val="tx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062D5AF-CFB7-0FF4-9CC2-3E0A1692CE20}"/>
              </a:ext>
            </a:extLst>
          </p:cNvPr>
          <p:cNvSpPr txBox="1"/>
          <p:nvPr/>
        </p:nvSpPr>
        <p:spPr>
          <a:xfrm>
            <a:off x="264691" y="178854"/>
            <a:ext cx="8724930" cy="461665"/>
          </a:xfrm>
          <a:prstGeom prst="rect">
            <a:avLst/>
          </a:prstGeom>
          <a:noFill/>
        </p:spPr>
        <p:txBody>
          <a:bodyPr wrap="square">
            <a:spAutoFit/>
          </a:bodyPr>
          <a:lstStyle/>
          <a:p>
            <a:r>
              <a:rPr lang="en-SG" sz="2400" b="1" dirty="0"/>
              <a:t>Data strategy: integrate diverse data and contextualize</a:t>
            </a:r>
            <a:endParaRPr lang="en-US" sz="2400" b="1" dirty="0"/>
          </a:p>
        </p:txBody>
      </p:sp>
    </p:spTree>
    <p:extLst>
      <p:ext uri="{BB962C8B-B14F-4D97-AF65-F5344CB8AC3E}">
        <p14:creationId xmlns:p14="http://schemas.microsoft.com/office/powerpoint/2010/main" val="592522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ED7897A-0BD4-699B-0B50-47EB47E9A877}"/>
              </a:ext>
            </a:extLst>
          </p:cNvPr>
          <p:cNvSpPr txBox="1"/>
          <p:nvPr/>
        </p:nvSpPr>
        <p:spPr>
          <a:xfrm>
            <a:off x="727339" y="490970"/>
            <a:ext cx="10862909" cy="923330"/>
          </a:xfrm>
          <a:prstGeom prst="rect">
            <a:avLst/>
          </a:prstGeom>
          <a:noFill/>
        </p:spPr>
        <p:txBody>
          <a:bodyPr wrap="square">
            <a:spAutoFit/>
          </a:bodyPr>
          <a:lstStyle/>
          <a:p>
            <a:r>
              <a:rPr lang="en-SG" dirty="0"/>
              <a:t>The critical gap occurs when extensive data collection and analysis fail to inform timely, effective decisions. </a:t>
            </a:r>
          </a:p>
          <a:p>
            <a:r>
              <a:rPr lang="en-SG" dirty="0"/>
              <a:t>This can lead to slow responses, misinterpreted insights,  over-reliance on data, and missed opportunities—reflecting a disconnect between analysis and action.</a:t>
            </a:r>
            <a:endParaRPr lang="en-US" dirty="0"/>
          </a:p>
        </p:txBody>
      </p:sp>
      <p:pic>
        <p:nvPicPr>
          <p:cNvPr id="15" name="Picture 14">
            <a:extLst>
              <a:ext uri="{FF2B5EF4-FFF2-40B4-BE49-F238E27FC236}">
                <a16:creationId xmlns:a16="http://schemas.microsoft.com/office/drawing/2014/main" id="{E563594C-0FDB-7860-DB9E-AE3F7C57666D}"/>
              </a:ext>
            </a:extLst>
          </p:cNvPr>
          <p:cNvPicPr>
            <a:picLocks noChangeAspect="1"/>
          </p:cNvPicPr>
          <p:nvPr/>
        </p:nvPicPr>
        <p:blipFill>
          <a:blip r:embed="rId3"/>
          <a:srcRect t="34489" b="10443"/>
          <a:stretch>
            <a:fillRect/>
          </a:stretch>
        </p:blipFill>
        <p:spPr>
          <a:xfrm>
            <a:off x="727339" y="4702270"/>
            <a:ext cx="9444259" cy="1733534"/>
          </a:xfrm>
          <a:prstGeom prst="rect">
            <a:avLst/>
          </a:prstGeom>
        </p:spPr>
      </p:pic>
      <p:sp>
        <p:nvSpPr>
          <p:cNvPr id="16" name="TextBox 15">
            <a:extLst>
              <a:ext uri="{FF2B5EF4-FFF2-40B4-BE49-F238E27FC236}">
                <a16:creationId xmlns:a16="http://schemas.microsoft.com/office/drawing/2014/main" id="{62F71EC7-259B-772E-3860-1C9A2C81429D}"/>
              </a:ext>
            </a:extLst>
          </p:cNvPr>
          <p:cNvSpPr txBox="1"/>
          <p:nvPr/>
        </p:nvSpPr>
        <p:spPr>
          <a:xfrm>
            <a:off x="2175641" y="6367030"/>
            <a:ext cx="9881268" cy="369332"/>
          </a:xfrm>
          <a:prstGeom prst="rect">
            <a:avLst/>
          </a:prstGeom>
          <a:noFill/>
        </p:spPr>
        <p:txBody>
          <a:bodyPr wrap="square">
            <a:spAutoFit/>
          </a:bodyPr>
          <a:lstStyle/>
          <a:p>
            <a:pPr eaLnBrk="0" fontAlgn="base" hangingPunct="0">
              <a:spcBef>
                <a:spcPct val="0"/>
              </a:spcBef>
              <a:spcAft>
                <a:spcPct val="0"/>
              </a:spcAft>
            </a:pPr>
            <a:r>
              <a:rPr lang="en-SG" i="1" dirty="0">
                <a:solidFill>
                  <a:srgbClr val="C00000"/>
                </a:solidFill>
              </a:rPr>
              <a:t>Effective Data Storytelling: How to Drive Change with Data, Narrative, and Visuals (</a:t>
            </a:r>
            <a:r>
              <a:rPr kumimoji="0" lang="en-US" altLang="en-US" b="0" i="1" u="none" strike="noStrike" cap="none" normalizeH="0" baseline="0" dirty="0">
                <a:ln>
                  <a:noFill/>
                </a:ln>
                <a:solidFill>
                  <a:srgbClr val="C00000"/>
                </a:solidFill>
                <a:effectLst/>
                <a:latin typeface="Aptos" panose="020B0004020202020204" pitchFamily="34" charset="0"/>
              </a:rPr>
              <a:t>Dykes </a:t>
            </a:r>
            <a:r>
              <a:rPr lang="en-US" altLang="en-US" i="1" dirty="0">
                <a:solidFill>
                  <a:srgbClr val="C00000"/>
                </a:solidFill>
                <a:latin typeface="Aptos" panose="020B0004020202020204" pitchFamily="34" charset="0"/>
              </a:rPr>
              <a:t>, </a:t>
            </a:r>
            <a:r>
              <a:rPr kumimoji="0" lang="en-US" altLang="en-US" b="0" i="1" u="none" strike="noStrike" cap="none" normalizeH="0" baseline="0" dirty="0">
                <a:ln>
                  <a:noFill/>
                </a:ln>
                <a:solidFill>
                  <a:srgbClr val="C00000"/>
                </a:solidFill>
                <a:effectLst/>
                <a:latin typeface="Aptos" panose="020B0004020202020204" pitchFamily="34" charset="0"/>
              </a:rPr>
              <a:t>2019)</a:t>
            </a:r>
          </a:p>
        </p:txBody>
      </p:sp>
      <p:sp>
        <p:nvSpPr>
          <p:cNvPr id="19" name="TextBox 18">
            <a:extLst>
              <a:ext uri="{FF2B5EF4-FFF2-40B4-BE49-F238E27FC236}">
                <a16:creationId xmlns:a16="http://schemas.microsoft.com/office/drawing/2014/main" id="{8FEC535D-D491-6AA2-804B-A9300A2B5C43}"/>
              </a:ext>
            </a:extLst>
          </p:cNvPr>
          <p:cNvSpPr txBox="1"/>
          <p:nvPr/>
        </p:nvSpPr>
        <p:spPr>
          <a:xfrm>
            <a:off x="262116" y="121638"/>
            <a:ext cx="8137301" cy="430887"/>
          </a:xfrm>
          <a:prstGeom prst="rect">
            <a:avLst/>
          </a:prstGeom>
          <a:noFill/>
        </p:spPr>
        <p:txBody>
          <a:bodyPr wrap="square">
            <a:spAutoFit/>
          </a:bodyPr>
          <a:lstStyle/>
          <a:p>
            <a:r>
              <a:rPr lang="en-SG" sz="2200" b="1" dirty="0">
                <a:latin typeface="Aptos" panose="020B0004020202020204" pitchFamily="34" charset="0"/>
              </a:rPr>
              <a:t>Decision making during volcanic crisis</a:t>
            </a:r>
            <a:endParaRPr lang="en-US" sz="2200" b="1" dirty="0"/>
          </a:p>
        </p:txBody>
      </p:sp>
      <p:grpSp>
        <p:nvGrpSpPr>
          <p:cNvPr id="21" name="Group 20">
            <a:extLst>
              <a:ext uri="{FF2B5EF4-FFF2-40B4-BE49-F238E27FC236}">
                <a16:creationId xmlns:a16="http://schemas.microsoft.com/office/drawing/2014/main" id="{6C4B7270-7694-DD85-32BD-17A6E18E2711}"/>
              </a:ext>
            </a:extLst>
          </p:cNvPr>
          <p:cNvGrpSpPr>
            <a:grpSpLocks noChangeAspect="1"/>
          </p:cNvGrpSpPr>
          <p:nvPr/>
        </p:nvGrpSpPr>
        <p:grpSpPr>
          <a:xfrm>
            <a:off x="727340" y="1414300"/>
            <a:ext cx="9900000" cy="2703465"/>
            <a:chOff x="203166" y="1414300"/>
            <a:chExt cx="9200243" cy="2426072"/>
          </a:xfrm>
        </p:grpSpPr>
        <p:pic>
          <p:nvPicPr>
            <p:cNvPr id="2050" name="Picture 2" descr="A typical DDDM process diagram with multiple analytics steps. ">
              <a:extLst>
                <a:ext uri="{FF2B5EF4-FFF2-40B4-BE49-F238E27FC236}">
                  <a16:creationId xmlns:a16="http://schemas.microsoft.com/office/drawing/2014/main" id="{047F46F8-E1AA-ADF2-AB93-3B37C541C6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2" t="19827" r="1624" b="6766"/>
            <a:stretch>
              <a:fillRect/>
            </a:stretch>
          </p:blipFill>
          <p:spPr bwMode="auto">
            <a:xfrm>
              <a:off x="203166" y="1623495"/>
              <a:ext cx="9200243" cy="2216877"/>
            </a:xfrm>
            <a:prstGeom prst="rect">
              <a:avLst/>
            </a:prstGeom>
            <a:noFill/>
            <a:extLst>
              <a:ext uri="{909E8E84-426E-40DD-AFC4-6F175D3DCCD1}">
                <a14:hiddenFill xmlns:a14="http://schemas.microsoft.com/office/drawing/2010/main">
                  <a:solidFill>
                    <a:srgbClr val="FFFFFF"/>
                  </a:solidFill>
                </a14:hiddenFill>
              </a:ext>
            </a:extLst>
          </p:spPr>
        </p:pic>
        <p:sp>
          <p:nvSpPr>
            <p:cNvPr id="20" name="Down Arrow 19">
              <a:extLst>
                <a:ext uri="{FF2B5EF4-FFF2-40B4-BE49-F238E27FC236}">
                  <a16:creationId xmlns:a16="http://schemas.microsoft.com/office/drawing/2014/main" id="{5CBF8539-3D81-CDC8-58C2-9F17D7FD52ED}"/>
                </a:ext>
              </a:extLst>
            </p:cNvPr>
            <p:cNvSpPr/>
            <p:nvPr/>
          </p:nvSpPr>
          <p:spPr>
            <a:xfrm>
              <a:off x="6519225" y="1414300"/>
              <a:ext cx="404089" cy="414500"/>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D1C5C914-D335-02F6-0359-3CD74A677DF8}"/>
              </a:ext>
            </a:extLst>
          </p:cNvPr>
          <p:cNvSpPr txBox="1"/>
          <p:nvPr/>
        </p:nvSpPr>
        <p:spPr>
          <a:xfrm>
            <a:off x="262116" y="4331497"/>
            <a:ext cx="4928722" cy="369332"/>
          </a:xfrm>
          <a:prstGeom prst="rect">
            <a:avLst/>
          </a:prstGeom>
          <a:noFill/>
        </p:spPr>
        <p:txBody>
          <a:bodyPr wrap="none" rtlCol="0">
            <a:spAutoFit/>
          </a:bodyPr>
          <a:lstStyle/>
          <a:p>
            <a:r>
              <a:rPr lang="en-US" b="1" dirty="0"/>
              <a:t>8 potential failure points in decision process: </a:t>
            </a:r>
          </a:p>
        </p:txBody>
      </p:sp>
      <p:sp>
        <p:nvSpPr>
          <p:cNvPr id="10" name="TextBox 9">
            <a:extLst>
              <a:ext uri="{FF2B5EF4-FFF2-40B4-BE49-F238E27FC236}">
                <a16:creationId xmlns:a16="http://schemas.microsoft.com/office/drawing/2014/main" id="{C004FA62-8845-EF29-9A97-9B69397232C9}"/>
              </a:ext>
            </a:extLst>
          </p:cNvPr>
          <p:cNvSpPr txBox="1"/>
          <p:nvPr/>
        </p:nvSpPr>
        <p:spPr>
          <a:xfrm>
            <a:off x="5637797" y="3900479"/>
            <a:ext cx="6292087" cy="584775"/>
          </a:xfrm>
          <a:prstGeom prst="rect">
            <a:avLst/>
          </a:prstGeom>
          <a:noFill/>
        </p:spPr>
        <p:txBody>
          <a:bodyPr wrap="square">
            <a:spAutoFit/>
          </a:bodyPr>
          <a:lstStyle/>
          <a:p>
            <a:pPr lvl="0" eaLnBrk="0" fontAlgn="base" hangingPunct="0">
              <a:spcBef>
                <a:spcPct val="0"/>
              </a:spcBef>
              <a:spcAft>
                <a:spcPct val="0"/>
              </a:spcAft>
            </a:pPr>
            <a:r>
              <a:rPr lang="en-SG" sz="1600" i="1" dirty="0">
                <a:latin typeface="Aptos" panose="020B0004020202020204" pitchFamily="34" charset="0"/>
              </a:rPr>
              <a:t>Most attention is given to pre-decision steps, while the actual decision-making receives insufficient focus, creating a critical gap.</a:t>
            </a:r>
          </a:p>
        </p:txBody>
      </p:sp>
      <p:sp>
        <p:nvSpPr>
          <p:cNvPr id="23" name="TextBox 22">
            <a:extLst>
              <a:ext uri="{FF2B5EF4-FFF2-40B4-BE49-F238E27FC236}">
                <a16:creationId xmlns:a16="http://schemas.microsoft.com/office/drawing/2014/main" id="{C6BBE14D-7169-E2C3-DBF9-F42943269CBE}"/>
              </a:ext>
            </a:extLst>
          </p:cNvPr>
          <p:cNvSpPr txBox="1"/>
          <p:nvPr/>
        </p:nvSpPr>
        <p:spPr>
          <a:xfrm>
            <a:off x="262116" y="1534205"/>
            <a:ext cx="6185262" cy="369332"/>
          </a:xfrm>
          <a:prstGeom prst="rect">
            <a:avLst/>
          </a:prstGeom>
          <a:noFill/>
        </p:spPr>
        <p:txBody>
          <a:bodyPr wrap="square">
            <a:spAutoFit/>
          </a:bodyPr>
          <a:lstStyle/>
          <a:p>
            <a:r>
              <a:rPr lang="en-SG" sz="1800" b="1" dirty="0">
                <a:latin typeface="Aptos" panose="020B0004020202020204" pitchFamily="34" charset="0"/>
              </a:rPr>
              <a:t>Common imbalance</a:t>
            </a:r>
            <a:endParaRPr lang="en-US" b="1" dirty="0"/>
          </a:p>
        </p:txBody>
      </p:sp>
    </p:spTree>
    <p:extLst>
      <p:ext uri="{BB962C8B-B14F-4D97-AF65-F5344CB8AC3E}">
        <p14:creationId xmlns:p14="http://schemas.microsoft.com/office/powerpoint/2010/main" val="484742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FF93BD-E4BF-5BAC-45A6-92357D1098B5}"/>
              </a:ext>
            </a:extLst>
          </p:cNvPr>
          <p:cNvSpPr txBox="1"/>
          <p:nvPr/>
        </p:nvSpPr>
        <p:spPr>
          <a:xfrm>
            <a:off x="412124" y="363989"/>
            <a:ext cx="4520484" cy="4524315"/>
          </a:xfrm>
          <a:prstGeom prst="rect">
            <a:avLst/>
          </a:prstGeom>
          <a:noFill/>
        </p:spPr>
        <p:txBody>
          <a:bodyPr wrap="square">
            <a:spAutoFit/>
          </a:bodyPr>
          <a:lstStyle/>
          <a:p>
            <a:pPr marL="285750" indent="-285750">
              <a:buFont typeface="Wingdings" pitchFamily="2" charset="2"/>
              <a:buChar char="v"/>
            </a:pPr>
            <a:r>
              <a:rPr lang="en-SG" dirty="0"/>
              <a:t>Effective forecasting relies on </a:t>
            </a:r>
            <a:r>
              <a:rPr lang="en-SG" b="1" dirty="0"/>
              <a:t>integration and iteration</a:t>
            </a:r>
            <a:r>
              <a:rPr lang="en-SG" dirty="0"/>
              <a:t>—bringing together diverse datasets, applying probabilistic frameworks that openly acknowledge uncertainty, and continually refining models as new information emerges. </a:t>
            </a:r>
          </a:p>
          <a:p>
            <a:pPr marL="285750" indent="-285750">
              <a:buFont typeface="Wingdings" pitchFamily="2" charset="2"/>
              <a:buChar char="v"/>
            </a:pPr>
            <a:endParaRPr lang="en-SG" dirty="0"/>
          </a:p>
          <a:p>
            <a:pPr marL="285750" indent="-285750">
              <a:buFont typeface="Wingdings" pitchFamily="2" charset="2"/>
              <a:buChar char="v"/>
            </a:pPr>
            <a:r>
              <a:rPr lang="en-SG" dirty="0"/>
              <a:t>Ensuring </a:t>
            </a:r>
            <a:r>
              <a:rPr lang="en-SG" b="1" dirty="0"/>
              <a:t>data consistency, long-term legacy records, and standardized analysis-ready formats </a:t>
            </a:r>
            <a:r>
              <a:rPr lang="en-SG" dirty="0"/>
              <a:t>is essential for identifying meaningful trends, comparing </a:t>
            </a:r>
            <a:r>
              <a:rPr lang="en-SG" dirty="0" err="1"/>
              <a:t>behavior</a:t>
            </a:r>
            <a:r>
              <a:rPr lang="en-SG" dirty="0"/>
              <a:t> across eruptions, and improving the reliability of forecasting models.</a:t>
            </a:r>
          </a:p>
          <a:p>
            <a:endParaRPr lang="en-SG" dirty="0"/>
          </a:p>
        </p:txBody>
      </p:sp>
      <p:pic>
        <p:nvPicPr>
          <p:cNvPr id="6" name="Picture 2">
            <a:extLst>
              <a:ext uri="{FF2B5EF4-FFF2-40B4-BE49-F238E27FC236}">
                <a16:creationId xmlns:a16="http://schemas.microsoft.com/office/drawing/2014/main" id="{9DF69D59-95BB-13F6-2E47-AEAC13E45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9972" y="605124"/>
            <a:ext cx="6829904" cy="36296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0EF981-254F-FF47-C785-00F61938B415}"/>
              </a:ext>
            </a:extLst>
          </p:cNvPr>
          <p:cNvSpPr txBox="1"/>
          <p:nvPr/>
        </p:nvSpPr>
        <p:spPr>
          <a:xfrm>
            <a:off x="412124" y="4462686"/>
            <a:ext cx="11367752" cy="2031325"/>
          </a:xfrm>
          <a:prstGeom prst="rect">
            <a:avLst/>
          </a:prstGeom>
          <a:noFill/>
        </p:spPr>
        <p:txBody>
          <a:bodyPr wrap="square">
            <a:spAutoFit/>
          </a:bodyPr>
          <a:lstStyle/>
          <a:p>
            <a:pPr marL="285750" indent="-285750">
              <a:buFont typeface="Wingdings" pitchFamily="2" charset="2"/>
              <a:buChar char="v"/>
            </a:pPr>
            <a:endParaRPr lang="en-SG" dirty="0"/>
          </a:p>
          <a:p>
            <a:pPr marL="285750" indent="-285750">
              <a:buFont typeface="Wingdings" pitchFamily="2" charset="2"/>
              <a:buChar char="v"/>
            </a:pPr>
            <a:r>
              <a:rPr lang="en-SG" dirty="0"/>
              <a:t>Forecasting is not a one-time prediction but an </a:t>
            </a:r>
            <a:r>
              <a:rPr lang="en-SG" b="1" dirty="0"/>
              <a:t>adaptive, evidence-driven process</a:t>
            </a:r>
            <a:r>
              <a:rPr lang="en-SG" dirty="0"/>
              <a:t> that connects scientific understanding with hazard management. </a:t>
            </a:r>
          </a:p>
          <a:p>
            <a:pPr marL="285750" indent="-285750">
              <a:buFont typeface="Wingdings" pitchFamily="2" charset="2"/>
              <a:buChar char="v"/>
            </a:pPr>
            <a:endParaRPr lang="en-SG" dirty="0"/>
          </a:p>
          <a:p>
            <a:pPr marL="285750" indent="-285750">
              <a:buFont typeface="Wingdings" pitchFamily="2" charset="2"/>
              <a:buChar char="v"/>
            </a:pPr>
            <a:r>
              <a:rPr lang="en-SG" dirty="0"/>
              <a:t>When coupled with clear communication, this approach enables </a:t>
            </a:r>
            <a:r>
              <a:rPr lang="en-SG" b="1" dirty="0"/>
              <a:t>timely, effective, and well-informed decisions grounded in rigorous data analysis and assessment</a:t>
            </a:r>
            <a:r>
              <a:rPr lang="en-SG" dirty="0"/>
              <a:t>, ultimately strengthening the safety and resilience of at-risk communities.</a:t>
            </a:r>
          </a:p>
        </p:txBody>
      </p:sp>
      <p:sp>
        <p:nvSpPr>
          <p:cNvPr id="9" name="TextBox 8">
            <a:extLst>
              <a:ext uri="{FF2B5EF4-FFF2-40B4-BE49-F238E27FC236}">
                <a16:creationId xmlns:a16="http://schemas.microsoft.com/office/drawing/2014/main" id="{506B5B51-3019-F376-ADDD-C0350B38D0B2}"/>
              </a:ext>
            </a:extLst>
          </p:cNvPr>
          <p:cNvSpPr txBox="1"/>
          <p:nvPr/>
        </p:nvSpPr>
        <p:spPr>
          <a:xfrm>
            <a:off x="6794379" y="4179980"/>
            <a:ext cx="4035552" cy="369332"/>
          </a:xfrm>
          <a:prstGeom prst="rect">
            <a:avLst/>
          </a:prstGeom>
          <a:noFill/>
        </p:spPr>
        <p:txBody>
          <a:bodyPr wrap="square">
            <a:spAutoFit/>
          </a:bodyPr>
          <a:lstStyle/>
          <a:p>
            <a:r>
              <a:rPr lang="en-US" dirty="0">
                <a:solidFill>
                  <a:srgbClr val="C00000"/>
                </a:solidFill>
              </a:rPr>
              <a:t>https://</a:t>
            </a:r>
            <a:r>
              <a:rPr lang="en-US" dirty="0" err="1">
                <a:solidFill>
                  <a:srgbClr val="C00000"/>
                </a:solidFill>
              </a:rPr>
              <a:t>www.sap.com</a:t>
            </a:r>
            <a:r>
              <a:rPr lang="en-US" dirty="0">
                <a:solidFill>
                  <a:srgbClr val="C00000"/>
                </a:solidFill>
              </a:rPr>
              <a:t>/design-system/</a:t>
            </a:r>
          </a:p>
        </p:txBody>
      </p:sp>
    </p:spTree>
    <p:extLst>
      <p:ext uri="{BB962C8B-B14F-4D97-AF65-F5344CB8AC3E}">
        <p14:creationId xmlns:p14="http://schemas.microsoft.com/office/powerpoint/2010/main" val="2676278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3FEE9-26A2-72EB-4B54-6B07C01C0F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D8BB9C-CD20-FA8B-DB77-4585CAC6ABAD}"/>
              </a:ext>
            </a:extLst>
          </p:cNvPr>
          <p:cNvSpPr/>
          <p:nvPr/>
        </p:nvSpPr>
        <p:spPr>
          <a:xfrm>
            <a:off x="74634" y="55945"/>
            <a:ext cx="6207469" cy="523220"/>
          </a:xfrm>
          <a:prstGeom prst="rect">
            <a:avLst/>
          </a:prstGeom>
        </p:spPr>
        <p:txBody>
          <a:bodyPr wrap="none">
            <a:spAutoFit/>
          </a:bodyPr>
          <a:lstStyle/>
          <a:p>
            <a:r>
              <a:rPr lang="en-US" sz="2800" b="1" dirty="0" err="1">
                <a:latin typeface="Calibri" panose="020F0502020204030204" pitchFamily="34" charset="0"/>
                <a:cs typeface="Calibri" panose="020F0502020204030204" pitchFamily="34" charset="0"/>
              </a:rPr>
              <a:t>WOVOdat</a:t>
            </a:r>
            <a:r>
              <a:rPr lang="en-US" sz="2800" b="1" dirty="0">
                <a:latin typeface="Calibri" panose="020F0502020204030204" pitchFamily="34" charset="0"/>
                <a:cs typeface="Calibri" panose="020F0502020204030204" pitchFamily="34" charset="0"/>
              </a:rPr>
              <a:t> Database Schema &amp; Structure</a:t>
            </a:r>
          </a:p>
        </p:txBody>
      </p:sp>
      <p:grpSp>
        <p:nvGrpSpPr>
          <p:cNvPr id="3" name="Group 2">
            <a:extLst>
              <a:ext uri="{FF2B5EF4-FFF2-40B4-BE49-F238E27FC236}">
                <a16:creationId xmlns:a16="http://schemas.microsoft.com/office/drawing/2014/main" id="{66090A58-FAB7-B129-7EDF-A62A7CE23BD6}"/>
              </a:ext>
            </a:extLst>
          </p:cNvPr>
          <p:cNvGrpSpPr/>
          <p:nvPr/>
        </p:nvGrpSpPr>
        <p:grpSpPr>
          <a:xfrm>
            <a:off x="1939083" y="550254"/>
            <a:ext cx="9811773" cy="5898621"/>
            <a:chOff x="318650" y="523083"/>
            <a:chExt cx="9490365" cy="6127099"/>
          </a:xfrm>
        </p:grpSpPr>
        <p:sp>
          <p:nvSpPr>
            <p:cNvPr id="4" name="Rectangle 3">
              <a:extLst>
                <a:ext uri="{FF2B5EF4-FFF2-40B4-BE49-F238E27FC236}">
                  <a16:creationId xmlns:a16="http://schemas.microsoft.com/office/drawing/2014/main" id="{7134154D-2DE8-0E74-65A1-4652159E9B5F}"/>
                </a:ext>
              </a:extLst>
            </p:cNvPr>
            <p:cNvSpPr/>
            <p:nvPr/>
          </p:nvSpPr>
          <p:spPr bwMode="auto">
            <a:xfrm>
              <a:off x="8339704" y="3823009"/>
              <a:ext cx="915697" cy="451640"/>
            </a:xfrm>
            <a:prstGeom prst="rect">
              <a:avLst/>
            </a:prstGeom>
            <a:solidFill>
              <a:schemeClr val="bg2">
                <a:lumMod val="50000"/>
                <a:alpha val="80000"/>
              </a:schemeClr>
            </a:solidFill>
            <a:ln>
              <a:no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10" name="Rectangle 9">
              <a:extLst>
                <a:ext uri="{FF2B5EF4-FFF2-40B4-BE49-F238E27FC236}">
                  <a16:creationId xmlns:a16="http://schemas.microsoft.com/office/drawing/2014/main" id="{60E98DBE-F803-41BD-E66A-FA774BED708B}"/>
                </a:ext>
              </a:extLst>
            </p:cNvPr>
            <p:cNvSpPr/>
            <p:nvPr/>
          </p:nvSpPr>
          <p:spPr bwMode="auto">
            <a:xfrm>
              <a:off x="7120278" y="3823009"/>
              <a:ext cx="905291" cy="451640"/>
            </a:xfrm>
            <a:prstGeom prst="rect">
              <a:avLst/>
            </a:prstGeom>
            <a:solidFill>
              <a:schemeClr val="bg2">
                <a:lumMod val="50000"/>
                <a:alpha val="80000"/>
              </a:schemeClr>
            </a:solidFill>
            <a:ln>
              <a:no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12" name="Rectangle 11">
              <a:extLst>
                <a:ext uri="{FF2B5EF4-FFF2-40B4-BE49-F238E27FC236}">
                  <a16:creationId xmlns:a16="http://schemas.microsoft.com/office/drawing/2014/main" id="{66DE4AD6-78E9-B4EF-3C63-1588AB6F69DD}"/>
                </a:ext>
              </a:extLst>
            </p:cNvPr>
            <p:cNvSpPr/>
            <p:nvPr/>
          </p:nvSpPr>
          <p:spPr bwMode="auto">
            <a:xfrm>
              <a:off x="5900850" y="3823009"/>
              <a:ext cx="905291" cy="451640"/>
            </a:xfrm>
            <a:prstGeom prst="rect">
              <a:avLst/>
            </a:prstGeom>
            <a:solidFill>
              <a:schemeClr val="bg2">
                <a:lumMod val="50000"/>
                <a:alpha val="80000"/>
              </a:schemeClr>
            </a:solidFill>
            <a:ln>
              <a:no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13" name="Rectangle 12">
              <a:extLst>
                <a:ext uri="{FF2B5EF4-FFF2-40B4-BE49-F238E27FC236}">
                  <a16:creationId xmlns:a16="http://schemas.microsoft.com/office/drawing/2014/main" id="{3A35980C-B0A4-573C-9BD0-C565DF21E67F}"/>
                </a:ext>
              </a:extLst>
            </p:cNvPr>
            <p:cNvSpPr/>
            <p:nvPr/>
          </p:nvSpPr>
          <p:spPr bwMode="auto">
            <a:xfrm>
              <a:off x="4501575" y="3823009"/>
              <a:ext cx="1085138" cy="451640"/>
            </a:xfrm>
            <a:prstGeom prst="rect">
              <a:avLst/>
            </a:prstGeom>
            <a:solidFill>
              <a:schemeClr val="bg2">
                <a:lumMod val="50000"/>
                <a:alpha val="80000"/>
              </a:schemeClr>
            </a:solidFill>
            <a:ln>
              <a:no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14" name="Rectangle 13">
              <a:extLst>
                <a:ext uri="{FF2B5EF4-FFF2-40B4-BE49-F238E27FC236}">
                  <a16:creationId xmlns:a16="http://schemas.microsoft.com/office/drawing/2014/main" id="{03F5AB93-52D0-50D8-E635-3E754EA113B5}"/>
                </a:ext>
              </a:extLst>
            </p:cNvPr>
            <p:cNvSpPr/>
            <p:nvPr/>
          </p:nvSpPr>
          <p:spPr bwMode="auto">
            <a:xfrm>
              <a:off x="3282147" y="3823009"/>
              <a:ext cx="905291" cy="451640"/>
            </a:xfrm>
            <a:prstGeom prst="rect">
              <a:avLst/>
            </a:prstGeom>
            <a:solidFill>
              <a:schemeClr val="bg2">
                <a:lumMod val="50000"/>
                <a:alpha val="80000"/>
              </a:schemeClr>
            </a:solidFill>
            <a:ln>
              <a:no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15" name="Rectangle 14">
              <a:extLst>
                <a:ext uri="{FF2B5EF4-FFF2-40B4-BE49-F238E27FC236}">
                  <a16:creationId xmlns:a16="http://schemas.microsoft.com/office/drawing/2014/main" id="{87D6D179-7048-E843-C0D9-7355F9B26DDF}"/>
                </a:ext>
              </a:extLst>
            </p:cNvPr>
            <p:cNvSpPr/>
            <p:nvPr/>
          </p:nvSpPr>
          <p:spPr bwMode="auto">
            <a:xfrm>
              <a:off x="420153" y="3823009"/>
              <a:ext cx="1013306" cy="451640"/>
            </a:xfrm>
            <a:prstGeom prst="rect">
              <a:avLst/>
            </a:prstGeom>
            <a:solidFill>
              <a:schemeClr val="bg2">
                <a:lumMod val="50000"/>
                <a:alpha val="80000"/>
              </a:schemeClr>
            </a:solidFill>
            <a:ln>
              <a:no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16" name="Rectangle 15">
              <a:extLst>
                <a:ext uri="{FF2B5EF4-FFF2-40B4-BE49-F238E27FC236}">
                  <a16:creationId xmlns:a16="http://schemas.microsoft.com/office/drawing/2014/main" id="{C57F13B5-7AFB-A7ED-AE88-B70B84E01B51}"/>
                </a:ext>
              </a:extLst>
            </p:cNvPr>
            <p:cNvSpPr/>
            <p:nvPr/>
          </p:nvSpPr>
          <p:spPr>
            <a:xfrm>
              <a:off x="318650" y="781745"/>
              <a:ext cx="9490365" cy="5868437"/>
            </a:xfrm>
            <a:prstGeom prst="rect">
              <a:avLst/>
            </a:prstGeom>
            <a:noFill/>
            <a:ln w="25400" cap="flat" cmpd="sng" algn="ctr">
              <a:solidFill>
                <a:srgbClr val="000000"/>
              </a:solidFill>
              <a:prstDash val="sysDot"/>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36694" tIns="18347" rIns="36694" bIns="18347" rtlCol="0" anchor="ctr"/>
            <a:lstStyle/>
            <a:p>
              <a:pPr algn="ctr"/>
              <a:endParaRPr lang="en-US" sz="1625"/>
            </a:p>
          </p:txBody>
        </p:sp>
        <p:sp>
          <p:nvSpPr>
            <p:cNvPr id="17" name="Rectangle 16">
              <a:extLst>
                <a:ext uri="{FF2B5EF4-FFF2-40B4-BE49-F238E27FC236}">
                  <a16:creationId xmlns:a16="http://schemas.microsoft.com/office/drawing/2014/main" id="{2219087D-D1A5-8977-366F-303A23241DD5}"/>
                </a:ext>
              </a:extLst>
            </p:cNvPr>
            <p:cNvSpPr/>
            <p:nvPr/>
          </p:nvSpPr>
          <p:spPr bwMode="auto">
            <a:xfrm>
              <a:off x="7077273" y="4872476"/>
              <a:ext cx="991752" cy="958493"/>
            </a:xfrm>
            <a:prstGeom prst="rect">
              <a:avLst/>
            </a:prstGeom>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lIns="36694" tIns="18347" rIns="36694" bIns="18347"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18" name="Rectangle 17">
              <a:extLst>
                <a:ext uri="{FF2B5EF4-FFF2-40B4-BE49-F238E27FC236}">
                  <a16:creationId xmlns:a16="http://schemas.microsoft.com/office/drawing/2014/main" id="{79A6AA16-DBA6-619B-5A78-6294B5E12FA0}"/>
                </a:ext>
              </a:extLst>
            </p:cNvPr>
            <p:cNvSpPr/>
            <p:nvPr/>
          </p:nvSpPr>
          <p:spPr bwMode="auto">
            <a:xfrm>
              <a:off x="5884770" y="4886347"/>
              <a:ext cx="926105" cy="958493"/>
            </a:xfrm>
            <a:prstGeom prst="rect">
              <a:avLst/>
            </a:prstGeom>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lIns="36694" tIns="18347" rIns="36694" bIns="18347"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19" name="Rectangle 18">
              <a:extLst>
                <a:ext uri="{FF2B5EF4-FFF2-40B4-BE49-F238E27FC236}">
                  <a16:creationId xmlns:a16="http://schemas.microsoft.com/office/drawing/2014/main" id="{83953D42-2CA2-CDCF-C078-3AFE35B2D2A0}"/>
                </a:ext>
              </a:extLst>
            </p:cNvPr>
            <p:cNvSpPr/>
            <p:nvPr/>
          </p:nvSpPr>
          <p:spPr bwMode="auto">
            <a:xfrm>
              <a:off x="4603681" y="4896062"/>
              <a:ext cx="926105" cy="958493"/>
            </a:xfrm>
            <a:prstGeom prst="rect">
              <a:avLst/>
            </a:prstGeom>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lIns="36694" tIns="18347" rIns="36694" bIns="18347"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20" name="Rectangle 19">
              <a:extLst>
                <a:ext uri="{FF2B5EF4-FFF2-40B4-BE49-F238E27FC236}">
                  <a16:creationId xmlns:a16="http://schemas.microsoft.com/office/drawing/2014/main" id="{72098899-85C1-C40A-80BD-4B48BF10A9EF}"/>
                </a:ext>
              </a:extLst>
            </p:cNvPr>
            <p:cNvSpPr/>
            <p:nvPr/>
          </p:nvSpPr>
          <p:spPr bwMode="auto">
            <a:xfrm>
              <a:off x="3239653" y="4872330"/>
              <a:ext cx="926105" cy="958493"/>
            </a:xfrm>
            <a:prstGeom prst="rect">
              <a:avLst/>
            </a:prstGeom>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lIns="36694" tIns="18347" rIns="36694" bIns="18347"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21" name="Rectangle 20">
              <a:extLst>
                <a:ext uri="{FF2B5EF4-FFF2-40B4-BE49-F238E27FC236}">
                  <a16:creationId xmlns:a16="http://schemas.microsoft.com/office/drawing/2014/main" id="{4658EF06-0CDF-DE12-5BEF-9A3914BAD8A6}"/>
                </a:ext>
              </a:extLst>
            </p:cNvPr>
            <p:cNvSpPr/>
            <p:nvPr/>
          </p:nvSpPr>
          <p:spPr bwMode="auto">
            <a:xfrm>
              <a:off x="1863771" y="4872380"/>
              <a:ext cx="926105" cy="1490847"/>
            </a:xfrm>
            <a:prstGeom prst="rect">
              <a:avLst/>
            </a:prstGeom>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lIns="36694" tIns="18347" rIns="36694" bIns="18347"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grpSp>
          <p:nvGrpSpPr>
            <p:cNvPr id="22" name="Group 80">
              <a:extLst>
                <a:ext uri="{FF2B5EF4-FFF2-40B4-BE49-F238E27FC236}">
                  <a16:creationId xmlns:a16="http://schemas.microsoft.com/office/drawing/2014/main" id="{53E3D4EF-DD92-41C7-9DB9-BD361F2031B1}"/>
                </a:ext>
              </a:extLst>
            </p:cNvPr>
            <p:cNvGrpSpPr>
              <a:grpSpLocks noChangeAspect="1"/>
            </p:cNvGrpSpPr>
            <p:nvPr/>
          </p:nvGrpSpPr>
          <p:grpSpPr>
            <a:xfrm>
              <a:off x="4107747" y="523083"/>
              <a:ext cx="1397955" cy="464286"/>
              <a:chOff x="8316007" y="876300"/>
              <a:chExt cx="2270463" cy="690617"/>
            </a:xfrm>
          </p:grpSpPr>
          <p:sp>
            <p:nvSpPr>
              <p:cNvPr id="99" name="Rectangle 98">
                <a:extLst>
                  <a:ext uri="{FF2B5EF4-FFF2-40B4-BE49-F238E27FC236}">
                    <a16:creationId xmlns:a16="http://schemas.microsoft.com/office/drawing/2014/main" id="{B2A89F5D-4964-9B6E-9B1E-48E377B12F0F}"/>
                  </a:ext>
                </a:extLst>
              </p:cNvPr>
              <p:cNvSpPr/>
              <p:nvPr/>
            </p:nvSpPr>
            <p:spPr bwMode="auto">
              <a:xfrm>
                <a:off x="8316007" y="876300"/>
                <a:ext cx="2174649" cy="690617"/>
              </a:xfrm>
              <a:prstGeom prst="rect">
                <a:avLst/>
              </a:prstGeom>
              <a:solidFill>
                <a:srgbClr val="C00000"/>
              </a:solidFill>
              <a:ln>
                <a:solidFill>
                  <a:srgbClr val="FF0000"/>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182181">
                  <a:defRPr/>
                </a:pPr>
                <a:endParaRPr lang="en-US" sz="452" dirty="0">
                  <a:solidFill>
                    <a:schemeClr val="bg1"/>
                  </a:solidFill>
                  <a:latin typeface="Arial"/>
                  <a:ea typeface="Arial" charset="0"/>
                  <a:cs typeface="Arial"/>
                </a:endParaRPr>
              </a:p>
            </p:txBody>
          </p:sp>
          <p:sp>
            <p:nvSpPr>
              <p:cNvPr id="100" name="TextBox 3">
                <a:extLst>
                  <a:ext uri="{FF2B5EF4-FFF2-40B4-BE49-F238E27FC236}">
                    <a16:creationId xmlns:a16="http://schemas.microsoft.com/office/drawing/2014/main" id="{F3E06393-E8CB-7ABA-3875-1FE36B19A8C0}"/>
                  </a:ext>
                </a:extLst>
              </p:cNvPr>
              <p:cNvSpPr txBox="1">
                <a:spLocks noChangeArrowheads="1"/>
              </p:cNvSpPr>
              <p:nvPr/>
            </p:nvSpPr>
            <p:spPr bwMode="auto">
              <a:xfrm>
                <a:off x="8373106" y="881666"/>
                <a:ext cx="2213364" cy="665763"/>
              </a:xfrm>
              <a:prstGeom prst="rect">
                <a:avLst/>
              </a:prstGeom>
              <a:noFill/>
              <a:ln w="9525">
                <a:noFill/>
                <a:miter lim="800000"/>
                <a:headEnd/>
                <a:tailEnd/>
              </a:ln>
            </p:spPr>
            <p:txBody>
              <a:bodyPr wrap="square">
                <a:prstTxWarp prst="textNoShape">
                  <a:avLst/>
                </a:prstTxWarp>
                <a:spAutoFit/>
              </a:bodyPr>
              <a:lstStyle/>
              <a:p>
                <a:r>
                  <a:rPr lang="en-US" sz="2200" b="1" dirty="0">
                    <a:solidFill>
                      <a:schemeClr val="bg1"/>
                    </a:solidFill>
                    <a:latin typeface="Calibri" panose="020F0502020204030204" pitchFamily="34" charset="0"/>
                    <a:ea typeface="Myriad Pro" pitchFamily="-65" charset="0"/>
                    <a:cs typeface="Calibri" panose="020F0502020204030204" pitchFamily="34" charset="0"/>
                  </a:rPr>
                  <a:t>VOLCANO</a:t>
                </a:r>
              </a:p>
            </p:txBody>
          </p:sp>
        </p:grpSp>
        <p:sp>
          <p:nvSpPr>
            <p:cNvPr id="23" name="Rectangle 22">
              <a:extLst>
                <a:ext uri="{FF2B5EF4-FFF2-40B4-BE49-F238E27FC236}">
                  <a16:creationId xmlns:a16="http://schemas.microsoft.com/office/drawing/2014/main" id="{FF36724A-9D93-CD45-5197-D281407ED8D5}"/>
                </a:ext>
              </a:extLst>
            </p:cNvPr>
            <p:cNvSpPr/>
            <p:nvPr/>
          </p:nvSpPr>
          <p:spPr bwMode="auto">
            <a:xfrm>
              <a:off x="1747596" y="3823009"/>
              <a:ext cx="1220414" cy="451640"/>
            </a:xfrm>
            <a:prstGeom prst="rect">
              <a:avLst/>
            </a:prstGeom>
            <a:solidFill>
              <a:schemeClr val="bg2">
                <a:lumMod val="50000"/>
                <a:alpha val="80000"/>
              </a:schemeClr>
            </a:solidFill>
            <a:ln>
              <a:no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24" name="TextBox 50">
              <a:extLst>
                <a:ext uri="{FF2B5EF4-FFF2-40B4-BE49-F238E27FC236}">
                  <a16:creationId xmlns:a16="http://schemas.microsoft.com/office/drawing/2014/main" id="{669E5875-90C2-A647-11E2-335954CF09B0}"/>
                </a:ext>
              </a:extLst>
            </p:cNvPr>
            <p:cNvSpPr txBox="1">
              <a:spLocks noChangeArrowheads="1"/>
            </p:cNvSpPr>
            <p:nvPr/>
          </p:nvSpPr>
          <p:spPr bwMode="auto">
            <a:xfrm>
              <a:off x="1758436" y="3801439"/>
              <a:ext cx="1220414" cy="425629"/>
            </a:xfrm>
            <a:prstGeom prst="rect">
              <a:avLst/>
            </a:prstGeom>
            <a:noFill/>
            <a:ln w="9525">
              <a:noFill/>
              <a:miter lim="800000"/>
              <a:headEnd/>
              <a:tailEnd/>
            </a:ln>
          </p:spPr>
          <p:txBody>
            <a:bodyPr wrap="square">
              <a:prstTxWarp prst="textNoShape">
                <a:avLst/>
              </a:prstTxWarp>
              <a:spAutoFit/>
            </a:bodyPr>
            <a:lstStyle/>
            <a:p>
              <a:pPr algn="ctr"/>
              <a:r>
                <a:rPr lang="en-US" sz="1083" b="1" dirty="0">
                  <a:solidFill>
                    <a:srgbClr val="000000"/>
                  </a:solidFill>
                  <a:latin typeface="Arial"/>
                  <a:ea typeface="Myriad Pro" pitchFamily="-65" charset="0"/>
                  <a:cs typeface="Arial"/>
                </a:rPr>
                <a:t>DEFORMATION</a:t>
              </a:r>
            </a:p>
            <a:p>
              <a:pPr algn="ctr"/>
              <a:r>
                <a:rPr lang="en-US" sz="1083" b="1" dirty="0">
                  <a:solidFill>
                    <a:srgbClr val="000000"/>
                  </a:solidFill>
                  <a:latin typeface="Arial"/>
                  <a:ea typeface="Myriad Pro" pitchFamily="-65" charset="0"/>
                  <a:cs typeface="Arial"/>
                </a:rPr>
                <a:t>STATION</a:t>
              </a:r>
            </a:p>
          </p:txBody>
        </p:sp>
        <p:sp>
          <p:nvSpPr>
            <p:cNvPr id="25" name="Rectangle 24">
              <a:extLst>
                <a:ext uri="{FF2B5EF4-FFF2-40B4-BE49-F238E27FC236}">
                  <a16:creationId xmlns:a16="http://schemas.microsoft.com/office/drawing/2014/main" id="{B88332E4-90A7-2846-8DBC-6A1B86CD4504}"/>
                </a:ext>
              </a:extLst>
            </p:cNvPr>
            <p:cNvSpPr/>
            <p:nvPr/>
          </p:nvSpPr>
          <p:spPr bwMode="auto">
            <a:xfrm>
              <a:off x="470617" y="4872327"/>
              <a:ext cx="926105" cy="1490900"/>
            </a:xfrm>
            <a:prstGeom prst="rect">
              <a:avLst/>
            </a:prstGeom>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lIns="36694" tIns="18347" rIns="36694" bIns="18347" anchor="ctr">
              <a:prstTxWarp prst="textNoShape">
                <a:avLst/>
              </a:prstTxWarp>
            </a:bodyPr>
            <a:lstStyle/>
            <a:p>
              <a:pPr algn="ctr" defTabSz="182181">
                <a:defRPr/>
              </a:pPr>
              <a:endParaRPr lang="en-US" sz="993" b="1" dirty="0">
                <a:solidFill>
                  <a:srgbClr val="000000"/>
                </a:solidFill>
                <a:latin typeface="Arial"/>
                <a:ea typeface="Arial" charset="0"/>
                <a:cs typeface="Arial"/>
              </a:endParaRPr>
            </a:p>
          </p:txBody>
        </p:sp>
        <p:sp>
          <p:nvSpPr>
            <p:cNvPr id="26" name="TextBox 45">
              <a:extLst>
                <a:ext uri="{FF2B5EF4-FFF2-40B4-BE49-F238E27FC236}">
                  <a16:creationId xmlns:a16="http://schemas.microsoft.com/office/drawing/2014/main" id="{0E1A459A-C437-FDFB-B94E-D77C0BCF1757}"/>
                </a:ext>
              </a:extLst>
            </p:cNvPr>
            <p:cNvSpPr txBox="1">
              <a:spLocks noChangeArrowheads="1"/>
            </p:cNvSpPr>
            <p:nvPr/>
          </p:nvSpPr>
          <p:spPr bwMode="auto">
            <a:xfrm>
              <a:off x="572373" y="4906813"/>
              <a:ext cx="861086" cy="1408927"/>
            </a:xfrm>
            <a:prstGeom prst="rect">
              <a:avLst/>
            </a:prstGeom>
            <a:noFill/>
            <a:ln w="9525">
              <a:noFill/>
              <a:miter lim="800000"/>
              <a:headEnd/>
              <a:tailEnd/>
            </a:ln>
          </p:spPr>
          <p:txBody>
            <a:bodyPr wrap="square" lIns="36694" tIns="18347" rIns="36694" bIns="18347">
              <a:prstTxWarp prst="textNoShape">
                <a:avLst/>
              </a:prstTxWarp>
              <a:spAutoFit/>
            </a:bodyPr>
            <a:lstStyle/>
            <a:p>
              <a:r>
                <a:rPr lang="en-US" sz="993" b="1" dirty="0">
                  <a:solidFill>
                    <a:srgbClr val="000000"/>
                  </a:solidFill>
                  <a:latin typeface="Arial"/>
                  <a:ea typeface="Myriad Pro" pitchFamily="-65" charset="0"/>
                  <a:cs typeface="Arial"/>
                </a:rPr>
                <a:t>DATA:</a:t>
              </a:r>
            </a:p>
            <a:p>
              <a:pPr>
                <a:buFont typeface="Arial" pitchFamily="-65" charset="0"/>
                <a:buChar char="•"/>
              </a:pPr>
              <a:r>
                <a:rPr lang="en-US" sz="1083" dirty="0">
                  <a:solidFill>
                    <a:srgbClr val="000000"/>
                  </a:solidFill>
                  <a:latin typeface="Arial"/>
                  <a:ea typeface="Myriad Pro" pitchFamily="-65" charset="0"/>
                  <a:cs typeface="Arial"/>
                </a:rPr>
                <a:t> Event</a:t>
              </a:r>
            </a:p>
            <a:p>
              <a:pPr>
                <a:buFont typeface="Arial" pitchFamily="-65" charset="0"/>
                <a:buChar char="•"/>
              </a:pPr>
              <a:r>
                <a:rPr lang="en-US" sz="1083" dirty="0">
                  <a:solidFill>
                    <a:srgbClr val="000000"/>
                  </a:solidFill>
                  <a:latin typeface="Arial"/>
                  <a:ea typeface="Myriad Pro" pitchFamily="-65" charset="0"/>
                  <a:cs typeface="Arial"/>
                </a:rPr>
                <a:t> Intensity</a:t>
              </a:r>
            </a:p>
            <a:p>
              <a:pPr>
                <a:buFont typeface="Arial" pitchFamily="-65" charset="0"/>
                <a:buChar char="•"/>
              </a:pPr>
              <a:r>
                <a:rPr lang="en-US" sz="1083" dirty="0">
                  <a:solidFill>
                    <a:srgbClr val="000000"/>
                  </a:solidFill>
                  <a:latin typeface="Arial"/>
                  <a:ea typeface="Myriad Pro" pitchFamily="-65" charset="0"/>
                  <a:cs typeface="Arial"/>
                </a:rPr>
                <a:t> Tremor</a:t>
              </a:r>
            </a:p>
            <a:p>
              <a:pPr>
                <a:buFont typeface="Arial" pitchFamily="-65" charset="0"/>
                <a:buChar char="•"/>
              </a:pPr>
              <a:r>
                <a:rPr lang="en-US" sz="1083" dirty="0">
                  <a:solidFill>
                    <a:srgbClr val="000000"/>
                  </a:solidFill>
                  <a:latin typeface="Arial"/>
                  <a:ea typeface="Myriad Pro" pitchFamily="-65" charset="0"/>
                  <a:cs typeface="Arial"/>
                </a:rPr>
                <a:t> Swarm </a:t>
              </a:r>
            </a:p>
            <a:p>
              <a:pPr>
                <a:buFont typeface="Arial" pitchFamily="-65" charset="0"/>
                <a:buChar char="•"/>
              </a:pPr>
              <a:r>
                <a:rPr lang="en-US" sz="1083" dirty="0">
                  <a:solidFill>
                    <a:srgbClr val="000000"/>
                  </a:solidFill>
                  <a:latin typeface="Arial"/>
                  <a:ea typeface="Myriad Pro" pitchFamily="-65" charset="0"/>
                  <a:cs typeface="Arial"/>
                </a:rPr>
                <a:t> RSAM</a:t>
              </a:r>
            </a:p>
            <a:p>
              <a:pPr>
                <a:buFont typeface="Arial" pitchFamily="-65" charset="0"/>
                <a:buChar char="•"/>
              </a:pPr>
              <a:r>
                <a:rPr lang="en-US" sz="1083" dirty="0">
                  <a:solidFill>
                    <a:srgbClr val="000000"/>
                  </a:solidFill>
                  <a:latin typeface="Arial"/>
                  <a:ea typeface="Myriad Pro" pitchFamily="-65" charset="0"/>
                  <a:cs typeface="Arial"/>
                </a:rPr>
                <a:t> SSAM</a:t>
              </a:r>
            </a:p>
            <a:p>
              <a:pPr>
                <a:buFont typeface="Arial" pitchFamily="-65" charset="0"/>
                <a:buChar char="•"/>
              </a:pPr>
              <a:r>
                <a:rPr lang="en-US" sz="1083" dirty="0">
                  <a:solidFill>
                    <a:srgbClr val="000000"/>
                  </a:solidFill>
                  <a:latin typeface="Arial"/>
                  <a:ea typeface="Myriad Pro" pitchFamily="-65" charset="0"/>
                  <a:cs typeface="Arial"/>
                </a:rPr>
                <a:t> Waveform</a:t>
              </a:r>
            </a:p>
          </p:txBody>
        </p:sp>
        <p:sp>
          <p:nvSpPr>
            <p:cNvPr id="27" name="TextBox 45">
              <a:extLst>
                <a:ext uri="{FF2B5EF4-FFF2-40B4-BE49-F238E27FC236}">
                  <a16:creationId xmlns:a16="http://schemas.microsoft.com/office/drawing/2014/main" id="{8F3B9876-D519-5472-E629-B65FC3FC5E68}"/>
                </a:ext>
              </a:extLst>
            </p:cNvPr>
            <p:cNvSpPr txBox="1">
              <a:spLocks noChangeArrowheads="1"/>
            </p:cNvSpPr>
            <p:nvPr/>
          </p:nvSpPr>
          <p:spPr bwMode="auto">
            <a:xfrm>
              <a:off x="1933482" y="4886345"/>
              <a:ext cx="902130" cy="1408927"/>
            </a:xfrm>
            <a:prstGeom prst="rect">
              <a:avLst/>
            </a:prstGeom>
            <a:noFill/>
            <a:ln w="9525">
              <a:noFill/>
              <a:miter lim="800000"/>
              <a:headEnd/>
              <a:tailEnd/>
            </a:ln>
          </p:spPr>
          <p:txBody>
            <a:bodyPr wrap="square" lIns="36694" tIns="18347" rIns="36694" bIns="18347">
              <a:prstTxWarp prst="textNoShape">
                <a:avLst/>
              </a:prstTxWarp>
              <a:spAutoFit/>
            </a:bodyPr>
            <a:lstStyle/>
            <a:p>
              <a:r>
                <a:rPr lang="en-US" sz="993" b="1" dirty="0">
                  <a:solidFill>
                    <a:srgbClr val="000000"/>
                  </a:solidFill>
                  <a:latin typeface="Arial"/>
                  <a:ea typeface="Myriad Pro" pitchFamily="-65" charset="0"/>
                  <a:cs typeface="Arial"/>
                </a:rPr>
                <a:t>DATA:</a:t>
              </a:r>
            </a:p>
            <a:p>
              <a:pPr>
                <a:buFont typeface="Arial" pitchFamily="-65" charset="0"/>
                <a:buChar char="•"/>
              </a:pPr>
              <a:r>
                <a:rPr lang="en-US" sz="1083" dirty="0">
                  <a:solidFill>
                    <a:srgbClr val="000000"/>
                  </a:solidFill>
                  <a:latin typeface="Arial"/>
                  <a:ea typeface="Myriad Pro" pitchFamily="-65" charset="0"/>
                  <a:cs typeface="Arial"/>
                </a:rPr>
                <a:t> Angle</a:t>
              </a:r>
            </a:p>
            <a:p>
              <a:pPr>
                <a:buFont typeface="Arial" pitchFamily="-65" charset="0"/>
                <a:buChar char="•"/>
              </a:pPr>
              <a:r>
                <a:rPr lang="en-US" sz="1083" dirty="0">
                  <a:solidFill>
                    <a:srgbClr val="000000"/>
                  </a:solidFill>
                  <a:latin typeface="Arial"/>
                  <a:ea typeface="Myriad Pro" pitchFamily="-65" charset="0"/>
                  <a:cs typeface="Arial"/>
                </a:rPr>
                <a:t> Tiltmeter</a:t>
              </a:r>
            </a:p>
            <a:p>
              <a:pPr>
                <a:buFont typeface="Arial" pitchFamily="-65" charset="0"/>
                <a:buChar char="•"/>
              </a:pPr>
              <a:r>
                <a:rPr lang="en-US" sz="1083" dirty="0">
                  <a:solidFill>
                    <a:srgbClr val="000000"/>
                  </a:solidFill>
                  <a:latin typeface="Arial"/>
                  <a:ea typeface="Myriad Pro" pitchFamily="-65" charset="0"/>
                  <a:cs typeface="Arial"/>
                </a:rPr>
                <a:t> </a:t>
              </a:r>
              <a:r>
                <a:rPr lang="en-US" sz="1083" dirty="0" err="1">
                  <a:solidFill>
                    <a:srgbClr val="000000"/>
                  </a:solidFill>
                  <a:latin typeface="Arial"/>
                  <a:ea typeface="Myriad Pro" pitchFamily="-65" charset="0"/>
                  <a:cs typeface="Arial"/>
                </a:rPr>
                <a:t>Strainmeter</a:t>
              </a:r>
              <a:endParaRPr lang="en-US" sz="1083" dirty="0">
                <a:solidFill>
                  <a:srgbClr val="000000"/>
                </a:solidFill>
                <a:latin typeface="Arial"/>
                <a:ea typeface="Myriad Pro" pitchFamily="-65" charset="0"/>
                <a:cs typeface="Arial"/>
              </a:endParaRPr>
            </a:p>
            <a:p>
              <a:pPr>
                <a:buFont typeface="Arial" pitchFamily="-65" charset="0"/>
                <a:buChar char="•"/>
              </a:pPr>
              <a:r>
                <a:rPr lang="en-US" sz="1083" dirty="0">
                  <a:solidFill>
                    <a:srgbClr val="000000"/>
                  </a:solidFill>
                  <a:latin typeface="Arial"/>
                  <a:ea typeface="Myriad Pro" pitchFamily="-65" charset="0"/>
                  <a:cs typeface="Arial"/>
                </a:rPr>
                <a:t> EDM</a:t>
              </a:r>
            </a:p>
            <a:p>
              <a:pPr>
                <a:buFont typeface="Arial" pitchFamily="-65" charset="0"/>
                <a:buChar char="•"/>
              </a:pPr>
              <a:r>
                <a:rPr lang="en-US" sz="1083" dirty="0">
                  <a:solidFill>
                    <a:srgbClr val="000000"/>
                  </a:solidFill>
                  <a:latin typeface="Arial"/>
                  <a:ea typeface="Myriad Pro" pitchFamily="-65" charset="0"/>
                  <a:cs typeface="Arial"/>
                </a:rPr>
                <a:t> GPS</a:t>
              </a:r>
            </a:p>
            <a:p>
              <a:pPr>
                <a:buFont typeface="Arial" pitchFamily="-65" charset="0"/>
                <a:buChar char="•"/>
              </a:pPr>
              <a:r>
                <a:rPr lang="en-US" sz="1083" dirty="0">
                  <a:solidFill>
                    <a:srgbClr val="000000"/>
                  </a:solidFill>
                  <a:latin typeface="Arial"/>
                  <a:ea typeface="Myriad Pro" pitchFamily="-65" charset="0"/>
                  <a:cs typeface="Arial"/>
                </a:rPr>
                <a:t> Leveling</a:t>
              </a:r>
            </a:p>
            <a:p>
              <a:pPr>
                <a:buFont typeface="Arial" pitchFamily="-65" charset="0"/>
                <a:buChar char="•"/>
              </a:pPr>
              <a:r>
                <a:rPr lang="en-US" sz="1083" dirty="0">
                  <a:solidFill>
                    <a:srgbClr val="000000"/>
                  </a:solidFill>
                  <a:latin typeface="Arial"/>
                  <a:ea typeface="Myriad Pro" pitchFamily="-65" charset="0"/>
                  <a:cs typeface="Arial"/>
                </a:rPr>
                <a:t> </a:t>
              </a:r>
              <a:r>
                <a:rPr lang="en-US" sz="1083" dirty="0" err="1">
                  <a:solidFill>
                    <a:srgbClr val="000000"/>
                  </a:solidFill>
                  <a:latin typeface="Arial"/>
                  <a:ea typeface="Myriad Pro" pitchFamily="-65" charset="0"/>
                  <a:cs typeface="Arial"/>
                </a:rPr>
                <a:t>InSAR</a:t>
              </a:r>
              <a:endParaRPr lang="en-US" sz="1083" dirty="0">
                <a:solidFill>
                  <a:srgbClr val="000000"/>
                </a:solidFill>
                <a:latin typeface="Arial"/>
                <a:ea typeface="Myriad Pro" pitchFamily="-65" charset="0"/>
                <a:cs typeface="Arial"/>
              </a:endParaRPr>
            </a:p>
          </p:txBody>
        </p:sp>
        <p:sp>
          <p:nvSpPr>
            <p:cNvPr id="28" name="TextBox 45">
              <a:extLst>
                <a:ext uri="{FF2B5EF4-FFF2-40B4-BE49-F238E27FC236}">
                  <a16:creationId xmlns:a16="http://schemas.microsoft.com/office/drawing/2014/main" id="{3B349494-6686-175D-D9C1-36F35B93133D}"/>
                </a:ext>
              </a:extLst>
            </p:cNvPr>
            <p:cNvSpPr txBox="1">
              <a:spLocks noChangeArrowheads="1"/>
            </p:cNvSpPr>
            <p:nvPr/>
          </p:nvSpPr>
          <p:spPr bwMode="auto">
            <a:xfrm>
              <a:off x="3316497" y="4876851"/>
              <a:ext cx="849261" cy="889618"/>
            </a:xfrm>
            <a:prstGeom prst="rect">
              <a:avLst/>
            </a:prstGeom>
            <a:noFill/>
            <a:ln w="9525">
              <a:noFill/>
              <a:miter lim="800000"/>
              <a:headEnd/>
              <a:tailEnd/>
            </a:ln>
          </p:spPr>
          <p:txBody>
            <a:bodyPr wrap="square" lIns="36694" tIns="18347" rIns="36694" bIns="18347">
              <a:prstTxWarp prst="textNoShape">
                <a:avLst/>
              </a:prstTxWarp>
              <a:spAutoFit/>
            </a:bodyPr>
            <a:lstStyle/>
            <a:p>
              <a:r>
                <a:rPr lang="en-US" sz="993" b="1" dirty="0">
                  <a:solidFill>
                    <a:srgbClr val="000000"/>
                  </a:solidFill>
                  <a:latin typeface="Arial"/>
                  <a:ea typeface="Myriad Pro" pitchFamily="-65" charset="0"/>
                  <a:cs typeface="Arial"/>
                </a:rPr>
                <a:t>DATA:</a:t>
              </a:r>
            </a:p>
            <a:p>
              <a:pPr>
                <a:buFont typeface="Arial" pitchFamily="-65" charset="0"/>
                <a:buChar char="•"/>
              </a:pPr>
              <a:r>
                <a:rPr lang="en-US" sz="1083" dirty="0">
                  <a:solidFill>
                    <a:srgbClr val="000000"/>
                  </a:solidFill>
                  <a:latin typeface="Arial"/>
                  <a:ea typeface="Myriad Pro" pitchFamily="-65" charset="0"/>
                  <a:cs typeface="Arial"/>
                </a:rPr>
                <a:t> Sampled gas</a:t>
              </a:r>
            </a:p>
            <a:p>
              <a:pPr>
                <a:buFont typeface="Arial" pitchFamily="-65" charset="0"/>
                <a:buChar char="•"/>
              </a:pPr>
              <a:r>
                <a:rPr lang="en-US" sz="1083" dirty="0">
                  <a:solidFill>
                    <a:srgbClr val="000000"/>
                  </a:solidFill>
                  <a:latin typeface="Arial"/>
                  <a:ea typeface="Myriad Pro" pitchFamily="-65" charset="0"/>
                  <a:cs typeface="Arial"/>
                </a:rPr>
                <a:t> Soil efflux</a:t>
              </a:r>
            </a:p>
            <a:p>
              <a:pPr>
                <a:buFont typeface="Arial" pitchFamily="-65" charset="0"/>
                <a:buChar char="•"/>
              </a:pPr>
              <a:r>
                <a:rPr lang="en-US" sz="1083" dirty="0">
                  <a:solidFill>
                    <a:srgbClr val="000000"/>
                  </a:solidFill>
                  <a:latin typeface="Arial"/>
                  <a:ea typeface="Myriad Pro" pitchFamily="-65" charset="0"/>
                  <a:cs typeface="Arial"/>
                </a:rPr>
                <a:t> Plume</a:t>
              </a:r>
            </a:p>
          </p:txBody>
        </p:sp>
        <p:sp>
          <p:nvSpPr>
            <p:cNvPr id="29" name="TextBox 45">
              <a:extLst>
                <a:ext uri="{FF2B5EF4-FFF2-40B4-BE49-F238E27FC236}">
                  <a16:creationId xmlns:a16="http://schemas.microsoft.com/office/drawing/2014/main" id="{A93FF1A4-EB3F-096B-B508-77E248DCFF8E}"/>
                </a:ext>
              </a:extLst>
            </p:cNvPr>
            <p:cNvSpPr txBox="1">
              <a:spLocks noChangeArrowheads="1"/>
            </p:cNvSpPr>
            <p:nvPr/>
          </p:nvSpPr>
          <p:spPr bwMode="auto">
            <a:xfrm>
              <a:off x="4628810" y="4905505"/>
              <a:ext cx="835927" cy="370308"/>
            </a:xfrm>
            <a:prstGeom prst="rect">
              <a:avLst/>
            </a:prstGeom>
            <a:noFill/>
            <a:ln w="9525">
              <a:noFill/>
              <a:miter lim="800000"/>
              <a:headEnd/>
              <a:tailEnd/>
            </a:ln>
          </p:spPr>
          <p:txBody>
            <a:bodyPr wrap="square" lIns="36694" tIns="18347" rIns="36694" bIns="18347">
              <a:prstTxWarp prst="textNoShape">
                <a:avLst/>
              </a:prstTxWarp>
              <a:spAutoFit/>
            </a:bodyPr>
            <a:lstStyle/>
            <a:p>
              <a:r>
                <a:rPr lang="en-US" sz="993" b="1" dirty="0">
                  <a:solidFill>
                    <a:srgbClr val="000000"/>
                  </a:solidFill>
                  <a:latin typeface="Arial"/>
                  <a:ea typeface="Myriad Pro" pitchFamily="-65" charset="0"/>
                  <a:cs typeface="Arial"/>
                </a:rPr>
                <a:t>DATA:</a:t>
              </a:r>
            </a:p>
            <a:p>
              <a:pPr>
                <a:buFont typeface="Arial" pitchFamily="-65" charset="0"/>
                <a:buChar char="•"/>
              </a:pPr>
              <a:r>
                <a:rPr lang="en-US" sz="1083" dirty="0">
                  <a:solidFill>
                    <a:srgbClr val="000000"/>
                  </a:solidFill>
                  <a:latin typeface="Arial"/>
                  <a:ea typeface="Myriad Pro" pitchFamily="-65" charset="0"/>
                  <a:cs typeface="Arial"/>
                </a:rPr>
                <a:t> Hydrologic</a:t>
              </a:r>
              <a:r>
                <a:rPr lang="en-US" sz="993" b="1" dirty="0">
                  <a:solidFill>
                    <a:srgbClr val="000000"/>
                  </a:solidFill>
                  <a:latin typeface="Arial"/>
                  <a:ea typeface="Myriad Pro" pitchFamily="-65" charset="0"/>
                  <a:cs typeface="Arial"/>
                </a:rPr>
                <a:t> </a:t>
              </a:r>
            </a:p>
          </p:txBody>
        </p:sp>
        <p:sp>
          <p:nvSpPr>
            <p:cNvPr id="30" name="TextBox 45">
              <a:extLst>
                <a:ext uri="{FF2B5EF4-FFF2-40B4-BE49-F238E27FC236}">
                  <a16:creationId xmlns:a16="http://schemas.microsoft.com/office/drawing/2014/main" id="{3710E18C-FF4C-6FBF-E2E8-B112DB6BD820}"/>
                </a:ext>
              </a:extLst>
            </p:cNvPr>
            <p:cNvSpPr txBox="1">
              <a:spLocks noChangeArrowheads="1"/>
            </p:cNvSpPr>
            <p:nvPr/>
          </p:nvSpPr>
          <p:spPr bwMode="auto">
            <a:xfrm>
              <a:off x="5953891" y="4890868"/>
              <a:ext cx="743455" cy="716514"/>
            </a:xfrm>
            <a:prstGeom prst="rect">
              <a:avLst/>
            </a:prstGeom>
            <a:noFill/>
            <a:ln w="9525">
              <a:noFill/>
              <a:miter lim="800000"/>
              <a:headEnd/>
              <a:tailEnd/>
            </a:ln>
          </p:spPr>
          <p:txBody>
            <a:bodyPr wrap="square" lIns="36694" tIns="18347" rIns="36694" bIns="18347">
              <a:prstTxWarp prst="textNoShape">
                <a:avLst/>
              </a:prstTxWarp>
              <a:spAutoFit/>
            </a:bodyPr>
            <a:lstStyle/>
            <a:p>
              <a:r>
                <a:rPr lang="en-US" sz="993" b="1" dirty="0">
                  <a:solidFill>
                    <a:srgbClr val="000000"/>
                  </a:solidFill>
                  <a:latin typeface="Arial"/>
                  <a:ea typeface="Myriad Pro" pitchFamily="-65" charset="0"/>
                  <a:cs typeface="Arial"/>
                </a:rPr>
                <a:t>DATA:</a:t>
              </a:r>
            </a:p>
            <a:p>
              <a:pPr>
                <a:buFont typeface="Arial" pitchFamily="-65" charset="0"/>
                <a:buChar char="•"/>
              </a:pPr>
              <a:r>
                <a:rPr lang="en-US" sz="1083" dirty="0">
                  <a:solidFill>
                    <a:srgbClr val="000000"/>
                  </a:solidFill>
                  <a:latin typeface="Arial"/>
                  <a:ea typeface="Myriad Pro" pitchFamily="-65" charset="0"/>
                  <a:cs typeface="Arial"/>
                </a:rPr>
                <a:t> Magnetic </a:t>
              </a:r>
            </a:p>
            <a:p>
              <a:pPr>
                <a:buFont typeface="Arial" pitchFamily="-65" charset="0"/>
                <a:buChar char="•"/>
              </a:pPr>
              <a:r>
                <a:rPr lang="en-US" sz="1083" dirty="0">
                  <a:solidFill>
                    <a:srgbClr val="000000"/>
                  </a:solidFill>
                  <a:latin typeface="Arial"/>
                  <a:ea typeface="Myriad Pro" pitchFamily="-65" charset="0"/>
                  <a:cs typeface="Arial"/>
                </a:rPr>
                <a:t> Electric</a:t>
              </a:r>
            </a:p>
            <a:p>
              <a:pPr>
                <a:buFont typeface="Arial" pitchFamily="-65" charset="0"/>
                <a:buChar char="•"/>
              </a:pPr>
              <a:r>
                <a:rPr lang="en-US" sz="1083" dirty="0">
                  <a:solidFill>
                    <a:srgbClr val="000000"/>
                  </a:solidFill>
                  <a:latin typeface="Arial"/>
                  <a:ea typeface="Myriad Pro" pitchFamily="-65" charset="0"/>
                  <a:cs typeface="Arial"/>
                </a:rPr>
                <a:t> Gravity</a:t>
              </a:r>
            </a:p>
          </p:txBody>
        </p:sp>
        <p:sp>
          <p:nvSpPr>
            <p:cNvPr id="31" name="TextBox 45">
              <a:extLst>
                <a:ext uri="{FF2B5EF4-FFF2-40B4-BE49-F238E27FC236}">
                  <a16:creationId xmlns:a16="http://schemas.microsoft.com/office/drawing/2014/main" id="{02D030D8-B5EA-4903-E196-728B5D4AE98B}"/>
                </a:ext>
              </a:extLst>
            </p:cNvPr>
            <p:cNvSpPr txBox="1">
              <a:spLocks noChangeArrowheads="1"/>
            </p:cNvSpPr>
            <p:nvPr/>
          </p:nvSpPr>
          <p:spPr bwMode="auto">
            <a:xfrm>
              <a:off x="7077272" y="4885810"/>
              <a:ext cx="991752" cy="889618"/>
            </a:xfrm>
            <a:prstGeom prst="rect">
              <a:avLst/>
            </a:prstGeom>
            <a:noFill/>
            <a:ln w="9525">
              <a:noFill/>
              <a:miter lim="800000"/>
              <a:headEnd/>
              <a:tailEnd/>
            </a:ln>
          </p:spPr>
          <p:txBody>
            <a:bodyPr wrap="square" lIns="36694" tIns="18347" rIns="36694" bIns="18347">
              <a:prstTxWarp prst="textNoShape">
                <a:avLst/>
              </a:prstTxWarp>
              <a:spAutoFit/>
            </a:bodyPr>
            <a:lstStyle/>
            <a:p>
              <a:r>
                <a:rPr lang="en-US" sz="993" b="1" dirty="0">
                  <a:solidFill>
                    <a:srgbClr val="000000"/>
                  </a:solidFill>
                  <a:latin typeface="Arial"/>
                  <a:ea typeface="Myriad Pro" pitchFamily="-65" charset="0"/>
                  <a:cs typeface="Arial"/>
                </a:rPr>
                <a:t>DATA:</a:t>
              </a:r>
            </a:p>
            <a:p>
              <a:pPr>
                <a:buFont typeface="Arial" pitchFamily="-65" charset="0"/>
                <a:buChar char="•"/>
              </a:pPr>
              <a:r>
                <a:rPr lang="en-US" sz="1083" dirty="0">
                  <a:solidFill>
                    <a:srgbClr val="000000"/>
                  </a:solidFill>
                  <a:latin typeface="Arial"/>
                  <a:ea typeface="Myriad Pro" pitchFamily="-65" charset="0"/>
                  <a:cs typeface="Arial"/>
                </a:rPr>
                <a:t> Thermal (ground based &amp; remote sensing)    </a:t>
              </a:r>
            </a:p>
          </p:txBody>
        </p:sp>
        <p:cxnSp>
          <p:nvCxnSpPr>
            <p:cNvPr id="32" name="Elbow Connector 100">
              <a:extLst>
                <a:ext uri="{FF2B5EF4-FFF2-40B4-BE49-F238E27FC236}">
                  <a16:creationId xmlns:a16="http://schemas.microsoft.com/office/drawing/2014/main" id="{EBD8920D-577A-2ECC-29ED-CC86C14970A2}"/>
                </a:ext>
              </a:extLst>
            </p:cNvPr>
            <p:cNvCxnSpPr>
              <a:cxnSpLocks noChangeShapeType="1"/>
              <a:stCxn id="99" idx="2"/>
              <a:endCxn id="90" idx="1"/>
            </p:cNvCxnSpPr>
            <p:nvPr/>
          </p:nvCxnSpPr>
          <p:spPr bwMode="auto">
            <a:xfrm rot="16200000" flipH="1">
              <a:off x="4903371" y="861226"/>
              <a:ext cx="1385251" cy="1637536"/>
            </a:xfrm>
            <a:prstGeom prst="bentConnector2">
              <a:avLst/>
            </a:prstGeom>
            <a:noFill/>
            <a:ln w="38100" cap="flat" cmpd="sng" algn="ctr">
              <a:solidFill>
                <a:schemeClr val="tx1"/>
              </a:solidFill>
              <a:prstDash val="solid"/>
              <a:round/>
              <a:headEnd type="none" w="med" len="med"/>
              <a:tailEnd type="none" w="med" len="med"/>
            </a:ln>
            <a:effectLst/>
          </p:spPr>
        </p:cxnSp>
        <p:cxnSp>
          <p:nvCxnSpPr>
            <p:cNvPr id="33" name="Elbow Connector 100">
              <a:extLst>
                <a:ext uri="{FF2B5EF4-FFF2-40B4-BE49-F238E27FC236}">
                  <a16:creationId xmlns:a16="http://schemas.microsoft.com/office/drawing/2014/main" id="{699927E3-6FF0-F0EE-C604-AA6E60C4FF92}"/>
                </a:ext>
              </a:extLst>
            </p:cNvPr>
            <p:cNvCxnSpPr>
              <a:cxnSpLocks noChangeShapeType="1"/>
              <a:stCxn id="99" idx="2"/>
              <a:endCxn id="88" idx="0"/>
            </p:cNvCxnSpPr>
            <p:nvPr/>
          </p:nvCxnSpPr>
          <p:spPr bwMode="auto">
            <a:xfrm rot="5400000">
              <a:off x="3766346" y="434323"/>
              <a:ext cx="457836" cy="1563928"/>
            </a:xfrm>
            <a:prstGeom prst="bentConnector3">
              <a:avLst>
                <a:gd name="adj1" fmla="val 50000"/>
              </a:avLst>
            </a:prstGeom>
            <a:noFill/>
            <a:ln w="38100" cap="flat" cmpd="sng" algn="ctr">
              <a:solidFill>
                <a:schemeClr val="tx1"/>
              </a:solidFill>
              <a:prstDash val="solid"/>
              <a:round/>
              <a:headEnd type="none" w="med" len="med"/>
              <a:tailEnd type="none" w="med" len="med"/>
            </a:ln>
            <a:effectLst/>
          </p:spPr>
        </p:cxnSp>
        <p:cxnSp>
          <p:nvCxnSpPr>
            <p:cNvPr id="34" name="Elbow Connector 100">
              <a:extLst>
                <a:ext uri="{FF2B5EF4-FFF2-40B4-BE49-F238E27FC236}">
                  <a16:creationId xmlns:a16="http://schemas.microsoft.com/office/drawing/2014/main" id="{43F53194-B861-FCA8-509F-5FD3FF7D06B6}"/>
                </a:ext>
              </a:extLst>
            </p:cNvPr>
            <p:cNvCxnSpPr>
              <a:cxnSpLocks noChangeShapeType="1"/>
            </p:cNvCxnSpPr>
            <p:nvPr/>
          </p:nvCxnSpPr>
          <p:spPr bwMode="auto">
            <a:xfrm rot="5400000">
              <a:off x="3584824" y="1727743"/>
              <a:ext cx="1818498" cy="573879"/>
            </a:xfrm>
            <a:prstGeom prst="bentConnector3">
              <a:avLst>
                <a:gd name="adj1" fmla="val 50000"/>
              </a:avLst>
            </a:prstGeom>
            <a:noFill/>
            <a:ln w="38100" cap="flat" cmpd="sng" algn="ctr">
              <a:solidFill>
                <a:schemeClr val="tx1"/>
              </a:solidFill>
              <a:prstDash val="solid"/>
              <a:round/>
              <a:headEnd type="none" w="med" len="med"/>
              <a:tailEnd type="none" w="med" len="med"/>
            </a:ln>
            <a:effectLst/>
          </p:spPr>
        </p:cxnSp>
        <p:sp>
          <p:nvSpPr>
            <p:cNvPr id="35" name="TextBox 50">
              <a:extLst>
                <a:ext uri="{FF2B5EF4-FFF2-40B4-BE49-F238E27FC236}">
                  <a16:creationId xmlns:a16="http://schemas.microsoft.com/office/drawing/2014/main" id="{B0E3B433-A1A5-C89F-CC75-A583F1791248}"/>
                </a:ext>
              </a:extLst>
            </p:cNvPr>
            <p:cNvSpPr txBox="1">
              <a:spLocks noChangeArrowheads="1"/>
            </p:cNvSpPr>
            <p:nvPr/>
          </p:nvSpPr>
          <p:spPr bwMode="auto">
            <a:xfrm>
              <a:off x="3282145" y="3816635"/>
              <a:ext cx="819366" cy="425629"/>
            </a:xfrm>
            <a:prstGeom prst="rect">
              <a:avLst/>
            </a:prstGeom>
            <a:noFill/>
            <a:ln w="9525">
              <a:noFill/>
              <a:miter lim="800000"/>
              <a:headEnd/>
              <a:tailEnd/>
            </a:ln>
          </p:spPr>
          <p:txBody>
            <a:bodyPr wrap="square">
              <a:prstTxWarp prst="textNoShape">
                <a:avLst/>
              </a:prstTxWarp>
              <a:spAutoFit/>
            </a:bodyPr>
            <a:lstStyle/>
            <a:p>
              <a:pPr algn="ctr"/>
              <a:r>
                <a:rPr lang="en-US" sz="1083" b="1" dirty="0">
                  <a:solidFill>
                    <a:srgbClr val="000000"/>
                  </a:solidFill>
                  <a:latin typeface="Arial"/>
                  <a:ea typeface="Myriad Pro" pitchFamily="-65" charset="0"/>
                  <a:cs typeface="Arial"/>
                </a:rPr>
                <a:t>GAS</a:t>
              </a:r>
            </a:p>
            <a:p>
              <a:pPr algn="ctr"/>
              <a:r>
                <a:rPr lang="en-US" sz="1083" b="1" dirty="0">
                  <a:solidFill>
                    <a:srgbClr val="000000"/>
                  </a:solidFill>
                  <a:latin typeface="Arial"/>
                  <a:ea typeface="Myriad Pro" pitchFamily="-65" charset="0"/>
                  <a:cs typeface="Arial"/>
                </a:rPr>
                <a:t>STATION</a:t>
              </a:r>
            </a:p>
          </p:txBody>
        </p:sp>
        <p:sp>
          <p:nvSpPr>
            <p:cNvPr id="36" name="TextBox 50">
              <a:extLst>
                <a:ext uri="{FF2B5EF4-FFF2-40B4-BE49-F238E27FC236}">
                  <a16:creationId xmlns:a16="http://schemas.microsoft.com/office/drawing/2014/main" id="{ACF52454-9F34-1D3C-0764-589FF4B11127}"/>
                </a:ext>
              </a:extLst>
            </p:cNvPr>
            <p:cNvSpPr txBox="1">
              <a:spLocks noChangeArrowheads="1"/>
            </p:cNvSpPr>
            <p:nvPr/>
          </p:nvSpPr>
          <p:spPr bwMode="auto">
            <a:xfrm>
              <a:off x="4487497" y="3816634"/>
              <a:ext cx="1113294" cy="425629"/>
            </a:xfrm>
            <a:prstGeom prst="rect">
              <a:avLst/>
            </a:prstGeom>
            <a:noFill/>
            <a:ln w="9525">
              <a:noFill/>
              <a:miter lim="800000"/>
              <a:headEnd/>
              <a:tailEnd/>
            </a:ln>
          </p:spPr>
          <p:txBody>
            <a:bodyPr wrap="square">
              <a:prstTxWarp prst="textNoShape">
                <a:avLst/>
              </a:prstTxWarp>
              <a:spAutoFit/>
            </a:bodyPr>
            <a:lstStyle/>
            <a:p>
              <a:pPr algn="ctr"/>
              <a:r>
                <a:rPr lang="en-US" sz="1083" b="1" dirty="0">
                  <a:solidFill>
                    <a:srgbClr val="000000"/>
                  </a:solidFill>
                  <a:latin typeface="Arial"/>
                  <a:ea typeface="Myriad Pro" pitchFamily="-65" charset="0"/>
                  <a:cs typeface="Arial"/>
                </a:rPr>
                <a:t>HYDROLOGY</a:t>
              </a:r>
            </a:p>
            <a:p>
              <a:pPr algn="ctr"/>
              <a:r>
                <a:rPr lang="en-US" sz="1083" b="1" dirty="0">
                  <a:solidFill>
                    <a:srgbClr val="000000"/>
                  </a:solidFill>
                  <a:latin typeface="Arial"/>
                  <a:ea typeface="Myriad Pro" pitchFamily="-65" charset="0"/>
                  <a:cs typeface="Arial"/>
                </a:rPr>
                <a:t>STATION</a:t>
              </a:r>
            </a:p>
          </p:txBody>
        </p:sp>
        <p:sp>
          <p:nvSpPr>
            <p:cNvPr id="37" name="TextBox 50">
              <a:extLst>
                <a:ext uri="{FF2B5EF4-FFF2-40B4-BE49-F238E27FC236}">
                  <a16:creationId xmlns:a16="http://schemas.microsoft.com/office/drawing/2014/main" id="{39A9F80C-9CEC-C208-22AC-3B2DE2CBAEAF}"/>
                </a:ext>
              </a:extLst>
            </p:cNvPr>
            <p:cNvSpPr txBox="1">
              <a:spLocks noChangeArrowheads="1"/>
            </p:cNvSpPr>
            <p:nvPr/>
          </p:nvSpPr>
          <p:spPr bwMode="auto">
            <a:xfrm>
              <a:off x="7151229" y="3784126"/>
              <a:ext cx="892023" cy="425629"/>
            </a:xfrm>
            <a:prstGeom prst="rect">
              <a:avLst/>
            </a:prstGeom>
            <a:noFill/>
            <a:ln w="9525">
              <a:noFill/>
              <a:miter lim="800000"/>
              <a:headEnd/>
              <a:tailEnd/>
            </a:ln>
          </p:spPr>
          <p:txBody>
            <a:bodyPr wrap="square">
              <a:prstTxWarp prst="textNoShape">
                <a:avLst/>
              </a:prstTxWarp>
              <a:spAutoFit/>
            </a:bodyPr>
            <a:lstStyle/>
            <a:p>
              <a:pPr algn="ctr"/>
              <a:r>
                <a:rPr lang="en-US" sz="1083" b="1" dirty="0">
                  <a:solidFill>
                    <a:srgbClr val="000000"/>
                  </a:solidFill>
                  <a:latin typeface="Arial"/>
                  <a:ea typeface="Myriad Pro" pitchFamily="-65" charset="0"/>
                  <a:cs typeface="Arial"/>
                </a:rPr>
                <a:t>THERMAL</a:t>
              </a:r>
            </a:p>
            <a:p>
              <a:pPr algn="ctr"/>
              <a:r>
                <a:rPr lang="en-US" sz="1083" b="1" dirty="0">
                  <a:solidFill>
                    <a:srgbClr val="000000"/>
                  </a:solidFill>
                  <a:latin typeface="Arial"/>
                  <a:ea typeface="Myriad Pro" pitchFamily="-65" charset="0"/>
                  <a:cs typeface="Arial"/>
                </a:rPr>
                <a:t>STATION</a:t>
              </a:r>
            </a:p>
          </p:txBody>
        </p:sp>
        <p:sp>
          <p:nvSpPr>
            <p:cNvPr id="38" name="TextBox 50">
              <a:extLst>
                <a:ext uri="{FF2B5EF4-FFF2-40B4-BE49-F238E27FC236}">
                  <a16:creationId xmlns:a16="http://schemas.microsoft.com/office/drawing/2014/main" id="{BDD138EC-DB4B-8B75-4585-718591EFB791}"/>
                </a:ext>
              </a:extLst>
            </p:cNvPr>
            <p:cNvSpPr txBox="1">
              <a:spLocks noChangeArrowheads="1"/>
            </p:cNvSpPr>
            <p:nvPr/>
          </p:nvSpPr>
          <p:spPr bwMode="auto">
            <a:xfrm>
              <a:off x="5938139" y="3800803"/>
              <a:ext cx="819366" cy="425629"/>
            </a:xfrm>
            <a:prstGeom prst="rect">
              <a:avLst/>
            </a:prstGeom>
            <a:noFill/>
            <a:ln w="9525">
              <a:noFill/>
              <a:miter lim="800000"/>
              <a:headEnd/>
              <a:tailEnd/>
            </a:ln>
          </p:spPr>
          <p:txBody>
            <a:bodyPr wrap="square">
              <a:prstTxWarp prst="textNoShape">
                <a:avLst/>
              </a:prstTxWarp>
              <a:spAutoFit/>
            </a:bodyPr>
            <a:lstStyle/>
            <a:p>
              <a:pPr algn="ctr"/>
              <a:r>
                <a:rPr lang="en-US" sz="1083" b="1" dirty="0">
                  <a:solidFill>
                    <a:srgbClr val="000000"/>
                  </a:solidFill>
                  <a:latin typeface="Arial"/>
                  <a:ea typeface="Myriad Pro" pitchFamily="-65" charset="0"/>
                  <a:cs typeface="Arial"/>
                </a:rPr>
                <a:t>FIELD</a:t>
              </a:r>
            </a:p>
            <a:p>
              <a:pPr algn="ctr"/>
              <a:r>
                <a:rPr lang="en-US" sz="1083" b="1" dirty="0">
                  <a:solidFill>
                    <a:srgbClr val="000000"/>
                  </a:solidFill>
                  <a:latin typeface="Arial"/>
                  <a:ea typeface="Myriad Pro" pitchFamily="-65" charset="0"/>
                  <a:cs typeface="Arial"/>
                </a:rPr>
                <a:t>STATION</a:t>
              </a:r>
            </a:p>
          </p:txBody>
        </p:sp>
        <p:cxnSp>
          <p:nvCxnSpPr>
            <p:cNvPr id="39" name="Straight Arrow Connector 38">
              <a:extLst>
                <a:ext uri="{FF2B5EF4-FFF2-40B4-BE49-F238E27FC236}">
                  <a16:creationId xmlns:a16="http://schemas.microsoft.com/office/drawing/2014/main" id="{EECACAC2-93A6-F4D0-2173-0D1AC67AFA87}"/>
                </a:ext>
              </a:extLst>
            </p:cNvPr>
            <p:cNvCxnSpPr>
              <a:cxnSpLocks noChangeShapeType="1"/>
            </p:cNvCxnSpPr>
            <p:nvPr/>
          </p:nvCxnSpPr>
          <p:spPr bwMode="auto">
            <a:xfrm>
              <a:off x="721464" y="4246939"/>
              <a:ext cx="0" cy="648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sp>
          <p:nvSpPr>
            <p:cNvPr id="40" name="TextBox 50">
              <a:extLst>
                <a:ext uri="{FF2B5EF4-FFF2-40B4-BE49-F238E27FC236}">
                  <a16:creationId xmlns:a16="http://schemas.microsoft.com/office/drawing/2014/main" id="{C3583B3E-D359-4DE6-3648-A2CB82195C63}"/>
                </a:ext>
              </a:extLst>
            </p:cNvPr>
            <p:cNvSpPr txBox="1">
              <a:spLocks noChangeArrowheads="1"/>
            </p:cNvSpPr>
            <p:nvPr/>
          </p:nvSpPr>
          <p:spPr bwMode="auto">
            <a:xfrm>
              <a:off x="447374" y="3823009"/>
              <a:ext cx="933869" cy="442115"/>
            </a:xfrm>
            <a:prstGeom prst="rect">
              <a:avLst/>
            </a:prstGeom>
            <a:noFill/>
            <a:ln w="9525">
              <a:noFill/>
              <a:miter lim="800000"/>
              <a:headEnd/>
              <a:tailEnd/>
            </a:ln>
          </p:spPr>
          <p:txBody>
            <a:bodyPr wrap="square">
              <a:prstTxWarp prst="textNoShape">
                <a:avLst/>
              </a:prstTxWarp>
              <a:spAutoFit/>
            </a:bodyPr>
            <a:lstStyle/>
            <a:p>
              <a:pPr algn="ctr"/>
              <a:r>
                <a:rPr lang="en-US" sz="1083" b="1" dirty="0">
                  <a:solidFill>
                    <a:srgbClr val="000000"/>
                  </a:solidFill>
                  <a:latin typeface="Arial"/>
                  <a:ea typeface="Myriad Pro" pitchFamily="-65" charset="0"/>
                  <a:cs typeface="Arial"/>
                </a:rPr>
                <a:t>SEISMIC</a:t>
              </a:r>
            </a:p>
            <a:p>
              <a:pPr algn="ctr"/>
              <a:r>
                <a:rPr lang="en-US" sz="1083" b="1" dirty="0">
                  <a:solidFill>
                    <a:srgbClr val="000000"/>
                  </a:solidFill>
                  <a:latin typeface="Arial"/>
                  <a:ea typeface="Myriad Pro" pitchFamily="-65" charset="0"/>
                  <a:cs typeface="Arial"/>
                </a:rPr>
                <a:t>STATION</a:t>
              </a:r>
            </a:p>
          </p:txBody>
        </p:sp>
        <p:sp>
          <p:nvSpPr>
            <p:cNvPr id="41" name="Rectangle 40">
              <a:extLst>
                <a:ext uri="{FF2B5EF4-FFF2-40B4-BE49-F238E27FC236}">
                  <a16:creationId xmlns:a16="http://schemas.microsoft.com/office/drawing/2014/main" id="{9E759AE3-483D-78A9-3F0D-795524247C3C}"/>
                </a:ext>
              </a:extLst>
            </p:cNvPr>
            <p:cNvSpPr/>
            <p:nvPr/>
          </p:nvSpPr>
          <p:spPr bwMode="auto">
            <a:xfrm>
              <a:off x="8339704" y="4860130"/>
              <a:ext cx="926105" cy="958493"/>
            </a:xfrm>
            <a:prstGeom prst="rect">
              <a:avLst/>
            </a:prstGeom>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lIns="36694" tIns="18347" rIns="36694" bIns="18347" anchor="ctr">
              <a:prstTxWarp prst="textNoShape">
                <a:avLst/>
              </a:prstTxWarp>
            </a:bodyPr>
            <a:lstStyle/>
            <a:p>
              <a:pPr algn="ctr" defTabSz="182181">
                <a:defRPr/>
              </a:pPr>
              <a:endParaRPr lang="en-US" sz="993" dirty="0">
                <a:solidFill>
                  <a:srgbClr val="000000"/>
                </a:solidFill>
                <a:latin typeface="Arial"/>
                <a:ea typeface="Arial" charset="0"/>
                <a:cs typeface="Arial"/>
              </a:endParaRPr>
            </a:p>
          </p:txBody>
        </p:sp>
        <p:sp>
          <p:nvSpPr>
            <p:cNvPr id="42" name="TextBox 45">
              <a:extLst>
                <a:ext uri="{FF2B5EF4-FFF2-40B4-BE49-F238E27FC236}">
                  <a16:creationId xmlns:a16="http://schemas.microsoft.com/office/drawing/2014/main" id="{6311BA94-A45D-733A-380A-A79F6F8E55F0}"/>
                </a:ext>
              </a:extLst>
            </p:cNvPr>
            <p:cNvSpPr txBox="1">
              <a:spLocks noChangeArrowheads="1"/>
            </p:cNvSpPr>
            <p:nvPr/>
          </p:nvSpPr>
          <p:spPr bwMode="auto">
            <a:xfrm>
              <a:off x="8339704" y="4864652"/>
              <a:ext cx="926105" cy="370308"/>
            </a:xfrm>
            <a:prstGeom prst="rect">
              <a:avLst/>
            </a:prstGeom>
            <a:noFill/>
            <a:ln w="9525">
              <a:noFill/>
              <a:miter lim="800000"/>
              <a:headEnd/>
              <a:tailEnd/>
            </a:ln>
          </p:spPr>
          <p:txBody>
            <a:bodyPr wrap="square" lIns="36694" tIns="18347" rIns="36694" bIns="18347">
              <a:prstTxWarp prst="textNoShape">
                <a:avLst/>
              </a:prstTxWarp>
              <a:spAutoFit/>
            </a:bodyPr>
            <a:lstStyle/>
            <a:p>
              <a:r>
                <a:rPr lang="en-US" sz="993" b="1" dirty="0">
                  <a:solidFill>
                    <a:srgbClr val="000000"/>
                  </a:solidFill>
                  <a:latin typeface="Arial"/>
                  <a:ea typeface="Myriad Pro" pitchFamily="-65" charset="0"/>
                  <a:cs typeface="Arial"/>
                </a:rPr>
                <a:t>DATA:</a:t>
              </a:r>
            </a:p>
            <a:p>
              <a:pPr>
                <a:buFont typeface="Arial" pitchFamily="-65" charset="0"/>
                <a:buChar char="•"/>
              </a:pPr>
              <a:r>
                <a:rPr lang="en-US" sz="1083" dirty="0">
                  <a:solidFill>
                    <a:srgbClr val="000000"/>
                  </a:solidFill>
                  <a:latin typeface="Arial"/>
                  <a:ea typeface="Myriad Pro" pitchFamily="-65" charset="0"/>
                  <a:cs typeface="Arial"/>
                </a:rPr>
                <a:t> </a:t>
              </a:r>
              <a:r>
                <a:rPr lang="en-US" sz="1083" dirty="0" err="1">
                  <a:solidFill>
                    <a:srgbClr val="000000"/>
                  </a:solidFill>
                  <a:latin typeface="Arial"/>
                  <a:ea typeface="Myriad Pro" pitchFamily="-65" charset="0"/>
                  <a:cs typeface="Arial"/>
                </a:rPr>
                <a:t>Meteo</a:t>
              </a:r>
              <a:r>
                <a:rPr lang="en-US" sz="1083" dirty="0">
                  <a:solidFill>
                    <a:srgbClr val="000000"/>
                  </a:solidFill>
                  <a:latin typeface="Arial"/>
                  <a:ea typeface="Myriad Pro" pitchFamily="-65" charset="0"/>
                  <a:cs typeface="Arial"/>
                </a:rPr>
                <a:t> data</a:t>
              </a:r>
            </a:p>
          </p:txBody>
        </p:sp>
        <p:sp>
          <p:nvSpPr>
            <p:cNvPr id="43" name="TextBox 50">
              <a:extLst>
                <a:ext uri="{FF2B5EF4-FFF2-40B4-BE49-F238E27FC236}">
                  <a16:creationId xmlns:a16="http://schemas.microsoft.com/office/drawing/2014/main" id="{3C8B0586-7BF1-1C56-47CC-F7A6848DFF74}"/>
                </a:ext>
              </a:extLst>
            </p:cNvPr>
            <p:cNvSpPr txBox="1">
              <a:spLocks noChangeArrowheads="1"/>
            </p:cNvSpPr>
            <p:nvPr/>
          </p:nvSpPr>
          <p:spPr bwMode="auto">
            <a:xfrm>
              <a:off x="8370657" y="3793240"/>
              <a:ext cx="819366" cy="425629"/>
            </a:xfrm>
            <a:prstGeom prst="rect">
              <a:avLst/>
            </a:prstGeom>
            <a:noFill/>
            <a:ln w="9525">
              <a:noFill/>
              <a:miter lim="800000"/>
              <a:headEnd/>
              <a:tailEnd/>
            </a:ln>
          </p:spPr>
          <p:txBody>
            <a:bodyPr wrap="square">
              <a:prstTxWarp prst="textNoShape">
                <a:avLst/>
              </a:prstTxWarp>
              <a:spAutoFit/>
            </a:bodyPr>
            <a:lstStyle/>
            <a:p>
              <a:pPr algn="ctr"/>
              <a:r>
                <a:rPr lang="en-US" sz="1083" b="1" dirty="0">
                  <a:solidFill>
                    <a:srgbClr val="000000"/>
                  </a:solidFill>
                  <a:latin typeface="Arial"/>
                  <a:ea typeface="Myriad Pro" pitchFamily="-65" charset="0"/>
                  <a:cs typeface="Arial"/>
                </a:rPr>
                <a:t>METEO</a:t>
              </a:r>
            </a:p>
            <a:p>
              <a:pPr algn="ctr"/>
              <a:r>
                <a:rPr lang="en-US" sz="1083" b="1" dirty="0">
                  <a:solidFill>
                    <a:srgbClr val="000000"/>
                  </a:solidFill>
                  <a:latin typeface="Arial"/>
                  <a:ea typeface="Myriad Pro" pitchFamily="-65" charset="0"/>
                  <a:cs typeface="Arial"/>
                </a:rPr>
                <a:t>STATION</a:t>
              </a:r>
            </a:p>
          </p:txBody>
        </p:sp>
        <p:sp>
          <p:nvSpPr>
            <p:cNvPr id="44" name="TextBox 43">
              <a:extLst>
                <a:ext uri="{FF2B5EF4-FFF2-40B4-BE49-F238E27FC236}">
                  <a16:creationId xmlns:a16="http://schemas.microsoft.com/office/drawing/2014/main" id="{54AA77B5-99F1-0CC2-8DD7-1BE94D95BD57}"/>
                </a:ext>
              </a:extLst>
            </p:cNvPr>
            <p:cNvSpPr txBox="1"/>
            <p:nvPr/>
          </p:nvSpPr>
          <p:spPr>
            <a:xfrm>
              <a:off x="3339932" y="2808567"/>
              <a:ext cx="1195988" cy="500061"/>
            </a:xfrm>
            <a:prstGeom prst="rect">
              <a:avLst/>
            </a:prstGeom>
            <a:solidFill>
              <a:schemeClr val="accent5">
                <a:lumMod val="60000"/>
                <a:lumOff val="40000"/>
              </a:schemeClr>
            </a:solidFill>
            <a:ln>
              <a:solidFill>
                <a:schemeClr val="tx1"/>
              </a:solidFill>
            </a:ln>
            <a:effectLst/>
          </p:spPr>
          <p:txBody>
            <a:bodyPr wrap="none" rtlCol="0">
              <a:spAutoFit/>
            </a:bodyPr>
            <a:lstStyle/>
            <a:p>
              <a:pPr algn="ctr"/>
              <a:r>
                <a:rPr lang="en-US" sz="1264" b="1" dirty="0">
                  <a:solidFill>
                    <a:srgbClr val="000000"/>
                  </a:solidFill>
                  <a:latin typeface="Arial"/>
                  <a:cs typeface="Arial"/>
                </a:rPr>
                <a:t>MONITORING</a:t>
              </a:r>
            </a:p>
            <a:p>
              <a:pPr algn="ctr"/>
              <a:r>
                <a:rPr lang="en-US" sz="1264" b="1" dirty="0">
                  <a:solidFill>
                    <a:srgbClr val="000000"/>
                  </a:solidFill>
                  <a:latin typeface="Arial"/>
                  <a:cs typeface="Arial"/>
                </a:rPr>
                <a:t>NETWORK</a:t>
              </a:r>
            </a:p>
          </p:txBody>
        </p:sp>
        <p:grpSp>
          <p:nvGrpSpPr>
            <p:cNvPr id="45" name="Group 186">
              <a:extLst>
                <a:ext uri="{FF2B5EF4-FFF2-40B4-BE49-F238E27FC236}">
                  <a16:creationId xmlns:a16="http://schemas.microsoft.com/office/drawing/2014/main" id="{A7DEB0BA-6349-B375-4A20-0FF74C484EFE}"/>
                </a:ext>
              </a:extLst>
            </p:cNvPr>
            <p:cNvGrpSpPr/>
            <p:nvPr/>
          </p:nvGrpSpPr>
          <p:grpSpPr>
            <a:xfrm>
              <a:off x="950165" y="4357401"/>
              <a:ext cx="911995" cy="337416"/>
              <a:chOff x="743584" y="2438400"/>
              <a:chExt cx="980675" cy="373753"/>
            </a:xfrm>
          </p:grpSpPr>
          <p:sp>
            <p:nvSpPr>
              <p:cNvPr id="97" name="Oval 96">
                <a:extLst>
                  <a:ext uri="{FF2B5EF4-FFF2-40B4-BE49-F238E27FC236}">
                    <a16:creationId xmlns:a16="http://schemas.microsoft.com/office/drawing/2014/main" id="{D16C9C50-3AB3-3136-9C8C-338482499DF7}"/>
                  </a:ext>
                </a:extLst>
              </p:cNvPr>
              <p:cNvSpPr/>
              <p:nvPr/>
            </p:nvSpPr>
            <p:spPr>
              <a:xfrm>
                <a:off x="743584" y="2438400"/>
                <a:ext cx="970825" cy="373753"/>
              </a:xfrm>
              <a:prstGeom prst="ellipse">
                <a:avLst/>
              </a:prstGeom>
              <a:solidFill>
                <a:schemeClr val="accent3">
                  <a:lumMod val="60000"/>
                  <a:lumOff val="40000"/>
                </a:schemeClr>
              </a:solidFill>
              <a:ln>
                <a:solidFill>
                  <a:srgbClr val="0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25"/>
              </a:p>
            </p:txBody>
          </p:sp>
          <p:sp>
            <p:nvSpPr>
              <p:cNvPr id="98" name="TextBox 97">
                <a:extLst>
                  <a:ext uri="{FF2B5EF4-FFF2-40B4-BE49-F238E27FC236}">
                    <a16:creationId xmlns:a16="http://schemas.microsoft.com/office/drawing/2014/main" id="{39A00265-A641-2D61-878E-4B64A8A14EA3}"/>
                  </a:ext>
                </a:extLst>
              </p:cNvPr>
              <p:cNvSpPr txBox="1"/>
              <p:nvPr/>
            </p:nvSpPr>
            <p:spPr>
              <a:xfrm>
                <a:off x="760286" y="2481647"/>
                <a:ext cx="963973" cy="306830"/>
              </a:xfrm>
              <a:prstGeom prst="rect">
                <a:avLst/>
              </a:prstGeom>
              <a:noFill/>
            </p:spPr>
            <p:txBody>
              <a:bodyPr wrap="none" rtlCol="0">
                <a:spAutoFit/>
              </a:bodyPr>
              <a:lstStyle/>
              <a:p>
                <a:r>
                  <a:rPr lang="en-US" sz="1200" b="1" dirty="0">
                    <a:solidFill>
                      <a:srgbClr val="000000"/>
                    </a:solidFill>
                  </a:rPr>
                  <a:t>Instrument</a:t>
                </a:r>
              </a:p>
            </p:txBody>
          </p:sp>
        </p:grpSp>
        <p:grpSp>
          <p:nvGrpSpPr>
            <p:cNvPr id="46" name="Group 45">
              <a:extLst>
                <a:ext uri="{FF2B5EF4-FFF2-40B4-BE49-F238E27FC236}">
                  <a16:creationId xmlns:a16="http://schemas.microsoft.com/office/drawing/2014/main" id="{4C17F9D4-6720-5104-FE06-58129BC953BF}"/>
                </a:ext>
              </a:extLst>
            </p:cNvPr>
            <p:cNvGrpSpPr/>
            <p:nvPr/>
          </p:nvGrpSpPr>
          <p:grpSpPr>
            <a:xfrm>
              <a:off x="6397636" y="1237595"/>
              <a:ext cx="2149680" cy="760429"/>
              <a:chOff x="5615200" y="984769"/>
              <a:chExt cx="2311563" cy="842321"/>
            </a:xfrm>
          </p:grpSpPr>
          <p:grpSp>
            <p:nvGrpSpPr>
              <p:cNvPr id="93" name="Group 117">
                <a:extLst>
                  <a:ext uri="{FF2B5EF4-FFF2-40B4-BE49-F238E27FC236}">
                    <a16:creationId xmlns:a16="http://schemas.microsoft.com/office/drawing/2014/main" id="{D069EAE9-3948-4F63-C7DB-D0410D2F422E}"/>
                  </a:ext>
                </a:extLst>
              </p:cNvPr>
              <p:cNvGrpSpPr/>
              <p:nvPr/>
            </p:nvGrpSpPr>
            <p:grpSpPr>
              <a:xfrm>
                <a:off x="5615201" y="984769"/>
                <a:ext cx="2293147" cy="842321"/>
                <a:chOff x="13082555" y="3062898"/>
                <a:chExt cx="5416363" cy="1768874"/>
              </a:xfrm>
            </p:grpSpPr>
            <p:sp>
              <p:nvSpPr>
                <p:cNvPr id="95" name="Rounded Rectangle 94">
                  <a:extLst>
                    <a:ext uri="{FF2B5EF4-FFF2-40B4-BE49-F238E27FC236}">
                      <a16:creationId xmlns:a16="http://schemas.microsoft.com/office/drawing/2014/main" id="{730DD6D2-1083-2086-1DC6-279BB3ACE868}"/>
                    </a:ext>
                  </a:extLst>
                </p:cNvPr>
                <p:cNvSpPr/>
                <p:nvPr/>
              </p:nvSpPr>
              <p:spPr bwMode="auto">
                <a:xfrm>
                  <a:off x="13082555" y="3062898"/>
                  <a:ext cx="5416363" cy="799695"/>
                </a:xfrm>
                <a:prstGeom prst="roundRect">
                  <a:avLst>
                    <a:gd name="adj" fmla="val 10166"/>
                  </a:avLst>
                </a:prstGeom>
                <a:solidFill>
                  <a:srgbClr val="FF6600">
                    <a:alpha val="80000"/>
                  </a:srgbClr>
                </a:solidFill>
                <a:ln w="12700" cap="flat" cmpd="sng" algn="ctr">
                  <a:solidFill>
                    <a:srgbClr val="000000"/>
                  </a:solidFill>
                  <a:prstDash val="sysDash"/>
                  <a:round/>
                  <a:headEnd type="none" w="med" len="med"/>
                  <a:tailEnd type="none" w="med" len="med"/>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82531" tIns="41265" rIns="82531" bIns="41265" anchor="ctr">
                  <a:prstTxWarp prst="textNoShape">
                    <a:avLst/>
                  </a:prstTxWarp>
                </a:bodyPr>
                <a:lstStyle/>
                <a:p>
                  <a:pPr defTabSz="182818">
                    <a:defRPr/>
                  </a:pPr>
                  <a:endParaRPr lang="en-US" sz="452" dirty="0">
                    <a:ln>
                      <a:solidFill>
                        <a:srgbClr val="000000"/>
                      </a:solidFill>
                    </a:ln>
                    <a:solidFill>
                      <a:srgbClr val="000000"/>
                    </a:solidFill>
                    <a:latin typeface="Arial"/>
                    <a:ea typeface="Arial" charset="0"/>
                    <a:cs typeface="Arial"/>
                  </a:endParaRPr>
                </a:p>
              </p:txBody>
            </p:sp>
            <p:sp>
              <p:nvSpPr>
                <p:cNvPr id="96" name="TextBox 5">
                  <a:extLst>
                    <a:ext uri="{FF2B5EF4-FFF2-40B4-BE49-F238E27FC236}">
                      <a16:creationId xmlns:a16="http://schemas.microsoft.com/office/drawing/2014/main" id="{730DB865-0417-D261-291E-6D620F0DE350}"/>
                    </a:ext>
                  </a:extLst>
                </p:cNvPr>
                <p:cNvSpPr txBox="1">
                  <a:spLocks noChangeArrowheads="1"/>
                </p:cNvSpPr>
                <p:nvPr/>
              </p:nvSpPr>
              <p:spPr bwMode="auto">
                <a:xfrm>
                  <a:off x="13082558" y="3862599"/>
                  <a:ext cx="5416358" cy="969173"/>
                </a:xfrm>
                <a:prstGeom prst="rect">
                  <a:avLst/>
                </a:prstGeom>
                <a:solidFill>
                  <a:schemeClr val="accent6">
                    <a:lumMod val="40000"/>
                    <a:lumOff val="60000"/>
                  </a:schemeClr>
                </a:solidFill>
                <a:ln w="9525">
                  <a:solidFill>
                    <a:schemeClr val="tx1"/>
                  </a:solidFill>
                  <a:miter lim="800000"/>
                  <a:headEnd/>
                  <a:tailEnd/>
                </a:ln>
              </p:spPr>
              <p:txBody>
                <a:bodyPr wrap="square" lIns="82540" tIns="41270" rIns="82540" bIns="41270">
                  <a:prstTxWarp prst="textNoShape">
                    <a:avLst/>
                  </a:prstTxWarp>
                  <a:spAutoFit/>
                </a:bodyPr>
                <a:lstStyle/>
                <a:p>
                  <a:pPr algn="ctr"/>
                  <a:r>
                    <a:rPr lang="en-US" sz="1083" dirty="0">
                      <a:solidFill>
                        <a:srgbClr val="000000"/>
                      </a:solidFill>
                      <a:latin typeface="Arial"/>
                      <a:ea typeface="Myriad Pro" pitchFamily="-65" charset="0"/>
                      <a:cs typeface="Arial"/>
                    </a:rPr>
                    <a:t>Tectonic settings, rock type, morphology, etc.</a:t>
                  </a:r>
                </a:p>
              </p:txBody>
            </p:sp>
          </p:grpSp>
          <p:sp>
            <p:nvSpPr>
              <p:cNvPr id="94" name="TextBox 5">
                <a:extLst>
                  <a:ext uri="{FF2B5EF4-FFF2-40B4-BE49-F238E27FC236}">
                    <a16:creationId xmlns:a16="http://schemas.microsoft.com/office/drawing/2014/main" id="{502E29C3-43B2-3BD9-3C00-B8C7F5536F3F}"/>
                  </a:ext>
                </a:extLst>
              </p:cNvPr>
              <p:cNvSpPr txBox="1">
                <a:spLocks noChangeArrowheads="1"/>
              </p:cNvSpPr>
              <p:nvPr/>
            </p:nvSpPr>
            <p:spPr bwMode="auto">
              <a:xfrm>
                <a:off x="5615200" y="1049689"/>
                <a:ext cx="2311563" cy="307812"/>
              </a:xfrm>
              <a:prstGeom prst="rect">
                <a:avLst/>
              </a:prstGeom>
              <a:noFill/>
              <a:ln w="9525">
                <a:noFill/>
                <a:miter lim="800000"/>
                <a:headEnd/>
                <a:tailEnd/>
              </a:ln>
            </p:spPr>
            <p:txBody>
              <a:bodyPr wrap="square" lIns="82540" tIns="41270" rIns="82540" bIns="41270">
                <a:prstTxWarp prst="textNoShape">
                  <a:avLst/>
                </a:prstTxWarp>
                <a:spAutoFit/>
              </a:bodyPr>
              <a:lstStyle/>
              <a:p>
                <a:pPr algn="ctr"/>
                <a:r>
                  <a:rPr lang="en-US" sz="1264" b="1" dirty="0">
                    <a:solidFill>
                      <a:srgbClr val="000000"/>
                    </a:solidFill>
                    <a:latin typeface="Arial"/>
                    <a:ea typeface="Myriad Pro" pitchFamily="-65" charset="0"/>
                    <a:cs typeface="Arial"/>
                  </a:rPr>
                  <a:t>Background information</a:t>
                </a:r>
              </a:p>
            </p:txBody>
          </p:sp>
        </p:grpSp>
        <p:grpSp>
          <p:nvGrpSpPr>
            <p:cNvPr id="47" name="Group 46">
              <a:extLst>
                <a:ext uri="{FF2B5EF4-FFF2-40B4-BE49-F238E27FC236}">
                  <a16:creationId xmlns:a16="http://schemas.microsoft.com/office/drawing/2014/main" id="{C30CB32E-60D9-C133-D4F9-07D3CF397839}"/>
                </a:ext>
              </a:extLst>
            </p:cNvPr>
            <p:cNvGrpSpPr/>
            <p:nvPr/>
          </p:nvGrpSpPr>
          <p:grpSpPr>
            <a:xfrm>
              <a:off x="6414763" y="2191636"/>
              <a:ext cx="2132553" cy="760429"/>
              <a:chOff x="8580505" y="2663367"/>
              <a:chExt cx="2293147" cy="842321"/>
            </a:xfrm>
          </p:grpSpPr>
          <p:grpSp>
            <p:nvGrpSpPr>
              <p:cNvPr id="89" name="Group 117">
                <a:extLst>
                  <a:ext uri="{FF2B5EF4-FFF2-40B4-BE49-F238E27FC236}">
                    <a16:creationId xmlns:a16="http://schemas.microsoft.com/office/drawing/2014/main" id="{61D85C73-A4C9-AD0C-1940-0980C5C72DBD}"/>
                  </a:ext>
                </a:extLst>
              </p:cNvPr>
              <p:cNvGrpSpPr/>
              <p:nvPr/>
            </p:nvGrpSpPr>
            <p:grpSpPr>
              <a:xfrm>
                <a:off x="8580505" y="2663367"/>
                <a:ext cx="2293147" cy="842321"/>
                <a:chOff x="13082555" y="3062898"/>
                <a:chExt cx="5416363" cy="1768874"/>
              </a:xfrm>
            </p:grpSpPr>
            <p:sp>
              <p:nvSpPr>
                <p:cNvPr id="91" name="Rounded Rectangle 90">
                  <a:extLst>
                    <a:ext uri="{FF2B5EF4-FFF2-40B4-BE49-F238E27FC236}">
                      <a16:creationId xmlns:a16="http://schemas.microsoft.com/office/drawing/2014/main" id="{F834E8D9-4617-9E20-FAC1-23A4D9EC9A2B}"/>
                    </a:ext>
                  </a:extLst>
                </p:cNvPr>
                <p:cNvSpPr/>
                <p:nvPr/>
              </p:nvSpPr>
              <p:spPr bwMode="auto">
                <a:xfrm>
                  <a:off x="13082555" y="3062898"/>
                  <a:ext cx="5416363" cy="799695"/>
                </a:xfrm>
                <a:prstGeom prst="roundRect">
                  <a:avLst>
                    <a:gd name="adj" fmla="val 10166"/>
                  </a:avLst>
                </a:prstGeom>
                <a:solidFill>
                  <a:srgbClr val="FF6600">
                    <a:alpha val="80000"/>
                  </a:srgbClr>
                </a:solidFill>
                <a:ln w="12700" cap="flat" cmpd="sng" algn="ctr">
                  <a:solidFill>
                    <a:srgbClr val="000000"/>
                  </a:solidFill>
                  <a:prstDash val="sysDash"/>
                  <a:round/>
                  <a:headEnd type="none" w="med" len="med"/>
                  <a:tailEnd type="none" w="med" len="med"/>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82531" tIns="41265" rIns="82531" bIns="41265" anchor="ctr">
                  <a:prstTxWarp prst="textNoShape">
                    <a:avLst/>
                  </a:prstTxWarp>
                </a:bodyPr>
                <a:lstStyle/>
                <a:p>
                  <a:pPr defTabSz="182818">
                    <a:defRPr/>
                  </a:pPr>
                  <a:endParaRPr lang="en-US" sz="452" dirty="0">
                    <a:solidFill>
                      <a:srgbClr val="000000"/>
                    </a:solidFill>
                    <a:latin typeface="Arial"/>
                    <a:ea typeface="Arial" charset="0"/>
                    <a:cs typeface="Arial"/>
                  </a:endParaRPr>
                </a:p>
              </p:txBody>
            </p:sp>
            <p:sp>
              <p:nvSpPr>
                <p:cNvPr id="92" name="TextBox 5">
                  <a:extLst>
                    <a:ext uri="{FF2B5EF4-FFF2-40B4-BE49-F238E27FC236}">
                      <a16:creationId xmlns:a16="http://schemas.microsoft.com/office/drawing/2014/main" id="{A7B0FC82-E549-CE6C-78B1-0E6BF4841820}"/>
                    </a:ext>
                  </a:extLst>
                </p:cNvPr>
                <p:cNvSpPr txBox="1">
                  <a:spLocks noChangeArrowheads="1"/>
                </p:cNvSpPr>
                <p:nvPr/>
              </p:nvSpPr>
              <p:spPr bwMode="auto">
                <a:xfrm>
                  <a:off x="13082560" y="3862599"/>
                  <a:ext cx="5416358" cy="969173"/>
                </a:xfrm>
                <a:prstGeom prst="rect">
                  <a:avLst/>
                </a:prstGeom>
                <a:solidFill>
                  <a:schemeClr val="accent6">
                    <a:lumMod val="40000"/>
                    <a:lumOff val="60000"/>
                  </a:schemeClr>
                </a:solidFill>
                <a:ln w="9525">
                  <a:solidFill>
                    <a:schemeClr val="tx1"/>
                  </a:solidFill>
                  <a:miter lim="800000"/>
                  <a:headEnd/>
                  <a:tailEnd/>
                </a:ln>
              </p:spPr>
              <p:txBody>
                <a:bodyPr wrap="square" lIns="82540" tIns="41270" rIns="82540" bIns="41270">
                  <a:prstTxWarp prst="textNoShape">
                    <a:avLst/>
                  </a:prstTxWarp>
                  <a:spAutoFit/>
                </a:bodyPr>
                <a:lstStyle/>
                <a:p>
                  <a:pPr algn="ctr"/>
                  <a:r>
                    <a:rPr lang="en-US" sz="1083" dirty="0">
                      <a:solidFill>
                        <a:srgbClr val="000000"/>
                      </a:solidFill>
                      <a:latin typeface="Arial"/>
                      <a:ea typeface="Myriad Pro" pitchFamily="-65" charset="0"/>
                      <a:cs typeface="Arial"/>
                    </a:rPr>
                    <a:t>Eruption phases, recurrences, alert level, etc.</a:t>
                  </a:r>
                </a:p>
              </p:txBody>
            </p:sp>
          </p:grpSp>
          <p:sp>
            <p:nvSpPr>
              <p:cNvPr id="90" name="TextBox 5">
                <a:extLst>
                  <a:ext uri="{FF2B5EF4-FFF2-40B4-BE49-F238E27FC236}">
                    <a16:creationId xmlns:a16="http://schemas.microsoft.com/office/drawing/2014/main" id="{E8BA20E0-F9EC-52AA-8FA9-00727671C3E4}"/>
                  </a:ext>
                </a:extLst>
              </p:cNvPr>
              <p:cNvSpPr txBox="1">
                <a:spLocks noChangeArrowheads="1"/>
              </p:cNvSpPr>
              <p:nvPr/>
            </p:nvSpPr>
            <p:spPr bwMode="auto">
              <a:xfrm>
                <a:off x="8580506" y="2709935"/>
                <a:ext cx="2293145" cy="307812"/>
              </a:xfrm>
              <a:prstGeom prst="rect">
                <a:avLst/>
              </a:prstGeom>
              <a:noFill/>
              <a:ln w="9525">
                <a:noFill/>
                <a:miter lim="800000"/>
                <a:headEnd/>
                <a:tailEnd/>
              </a:ln>
            </p:spPr>
            <p:txBody>
              <a:bodyPr wrap="square" lIns="82540" tIns="41270" rIns="82540" bIns="41270">
                <a:prstTxWarp prst="textNoShape">
                  <a:avLst/>
                </a:prstTxWarp>
                <a:spAutoFit/>
              </a:bodyPr>
              <a:lstStyle/>
              <a:p>
                <a:pPr algn="ctr"/>
                <a:r>
                  <a:rPr lang="en-US" sz="1264" b="1" dirty="0">
                    <a:solidFill>
                      <a:srgbClr val="000000"/>
                    </a:solidFill>
                    <a:latin typeface="Arial"/>
                    <a:ea typeface="Myriad Pro" pitchFamily="-65" charset="0"/>
                    <a:cs typeface="Arial"/>
                  </a:rPr>
                  <a:t>Eruption information</a:t>
                </a:r>
              </a:p>
            </p:txBody>
          </p:sp>
        </p:grpSp>
        <p:cxnSp>
          <p:nvCxnSpPr>
            <p:cNvPr id="48" name="Elbow Connector 100">
              <a:extLst>
                <a:ext uri="{FF2B5EF4-FFF2-40B4-BE49-F238E27FC236}">
                  <a16:creationId xmlns:a16="http://schemas.microsoft.com/office/drawing/2014/main" id="{053E7AF0-231B-57D6-4609-6550F6099CF7}"/>
                </a:ext>
              </a:extLst>
            </p:cNvPr>
            <p:cNvCxnSpPr>
              <a:cxnSpLocks noChangeShapeType="1"/>
              <a:stCxn id="99" idx="2"/>
              <a:endCxn id="95" idx="1"/>
            </p:cNvCxnSpPr>
            <p:nvPr/>
          </p:nvCxnSpPr>
          <p:spPr bwMode="auto">
            <a:xfrm rot="16200000" flipH="1">
              <a:off x="5376373" y="388223"/>
              <a:ext cx="422118" cy="1620409"/>
            </a:xfrm>
            <a:prstGeom prst="bentConnector2">
              <a:avLst/>
            </a:prstGeom>
            <a:noFill/>
            <a:ln w="38100" cap="flat" cmpd="sng" algn="ctr">
              <a:solidFill>
                <a:schemeClr val="tx1"/>
              </a:solidFill>
              <a:prstDash val="solid"/>
              <a:round/>
              <a:headEnd type="none" w="med" len="med"/>
              <a:tailEnd type="none" w="med" len="med"/>
            </a:ln>
            <a:effectLst/>
          </p:spPr>
        </p:cxnSp>
        <p:grpSp>
          <p:nvGrpSpPr>
            <p:cNvPr id="49" name="Group 48">
              <a:extLst>
                <a:ext uri="{FF2B5EF4-FFF2-40B4-BE49-F238E27FC236}">
                  <a16:creationId xmlns:a16="http://schemas.microsoft.com/office/drawing/2014/main" id="{B28AB8D5-0D7E-E61B-5918-D9536E7E3FE1}"/>
                </a:ext>
              </a:extLst>
            </p:cNvPr>
            <p:cNvGrpSpPr/>
            <p:nvPr/>
          </p:nvGrpSpPr>
          <p:grpSpPr>
            <a:xfrm>
              <a:off x="2318543" y="1418928"/>
              <a:ext cx="1809817" cy="1259602"/>
              <a:chOff x="2135656" y="1420797"/>
              <a:chExt cx="1946107" cy="1395251"/>
            </a:xfrm>
          </p:grpSpPr>
          <p:sp>
            <p:nvSpPr>
              <p:cNvPr id="86" name="TextBox 34">
                <a:extLst>
                  <a:ext uri="{FF2B5EF4-FFF2-40B4-BE49-F238E27FC236}">
                    <a16:creationId xmlns:a16="http://schemas.microsoft.com/office/drawing/2014/main" id="{7BF38892-2CC4-065C-1662-A6BAA226A07A}"/>
                  </a:ext>
                </a:extLst>
              </p:cNvPr>
              <p:cNvSpPr txBox="1">
                <a:spLocks noChangeArrowheads="1"/>
              </p:cNvSpPr>
              <p:nvPr/>
            </p:nvSpPr>
            <p:spPr bwMode="auto">
              <a:xfrm>
                <a:off x="2137904" y="1800749"/>
                <a:ext cx="1943859" cy="1015299"/>
              </a:xfrm>
              <a:prstGeom prst="rect">
                <a:avLst/>
              </a:prstGeom>
              <a:solidFill>
                <a:schemeClr val="accent6">
                  <a:lumMod val="40000"/>
                  <a:lumOff val="60000"/>
                </a:schemeClr>
              </a:solidFill>
              <a:ln w="9525">
                <a:solidFill>
                  <a:srgbClr val="000000"/>
                </a:solidFill>
                <a:miter lim="800000"/>
                <a:headEnd/>
                <a:tailEnd/>
              </a:ln>
            </p:spPr>
            <p:txBody>
              <a:bodyPr wrap="square" lIns="82540" tIns="41271" rIns="82540" bIns="41271">
                <a:prstTxWarp prst="textNoShape">
                  <a:avLst/>
                </a:prstTxWarp>
                <a:spAutoFit/>
              </a:bodyPr>
              <a:lstStyle/>
              <a:p>
                <a:pPr>
                  <a:buFont typeface="Arial" pitchFamily="-65" charset="0"/>
                  <a:buChar char="•"/>
                </a:pPr>
                <a:r>
                  <a:rPr lang="en-US" sz="1083" dirty="0">
                    <a:solidFill>
                      <a:srgbClr val="000000"/>
                    </a:solidFill>
                    <a:latin typeface="Arial"/>
                    <a:ea typeface="Myriad Pro" pitchFamily="-65" charset="0"/>
                    <a:cs typeface="Arial"/>
                  </a:rPr>
                  <a:t>Hydrothermal interaction</a:t>
                </a:r>
              </a:p>
              <a:p>
                <a:pPr>
                  <a:buFont typeface="Arial" pitchFamily="-65" charset="0"/>
                  <a:buChar char="•"/>
                </a:pPr>
                <a:r>
                  <a:rPr lang="en-US" sz="1083" dirty="0">
                    <a:solidFill>
                      <a:srgbClr val="000000"/>
                    </a:solidFill>
                    <a:latin typeface="Arial"/>
                    <a:ea typeface="Myriad Pro" pitchFamily="-65" charset="0"/>
                    <a:cs typeface="Arial"/>
                  </a:rPr>
                  <a:t>Magma movement</a:t>
                </a:r>
              </a:p>
              <a:p>
                <a:pPr>
                  <a:buFont typeface="Arial" pitchFamily="-65" charset="0"/>
                  <a:buChar char="•"/>
                </a:pPr>
                <a:r>
                  <a:rPr lang="en-US" sz="1083" dirty="0">
                    <a:solidFill>
                      <a:srgbClr val="000000"/>
                    </a:solidFill>
                    <a:latin typeface="Arial"/>
                    <a:ea typeface="Myriad Pro" pitchFamily="-65" charset="0"/>
                    <a:cs typeface="Arial"/>
                  </a:rPr>
                  <a:t>Magma pressure</a:t>
                </a:r>
              </a:p>
              <a:p>
                <a:pPr>
                  <a:buFont typeface="Arial" pitchFamily="-65" charset="0"/>
                  <a:buChar char="•"/>
                </a:pPr>
                <a:r>
                  <a:rPr lang="en-US" sz="1083" dirty="0">
                    <a:solidFill>
                      <a:srgbClr val="000000"/>
                    </a:solidFill>
                    <a:latin typeface="Arial"/>
                    <a:ea typeface="Myriad Pro" pitchFamily="-65" charset="0"/>
                    <a:cs typeface="Arial"/>
                  </a:rPr>
                  <a:t>Volatile saturation</a:t>
                </a:r>
              </a:p>
              <a:p>
                <a:pPr>
                  <a:buFont typeface="Arial" pitchFamily="-65" charset="0"/>
                  <a:buChar char="•"/>
                </a:pPr>
                <a:r>
                  <a:rPr lang="en-US" sz="1083" dirty="0">
                    <a:solidFill>
                      <a:srgbClr val="000000"/>
                    </a:solidFill>
                    <a:latin typeface="Arial"/>
                    <a:ea typeface="Myriad Pro" pitchFamily="-65" charset="0"/>
                    <a:cs typeface="Arial"/>
                  </a:rPr>
                  <a:t>Tectonic interaction</a:t>
                </a:r>
              </a:p>
            </p:txBody>
          </p:sp>
          <p:sp>
            <p:nvSpPr>
              <p:cNvPr id="87" name="Rounded Rectangle 86">
                <a:extLst>
                  <a:ext uri="{FF2B5EF4-FFF2-40B4-BE49-F238E27FC236}">
                    <a16:creationId xmlns:a16="http://schemas.microsoft.com/office/drawing/2014/main" id="{35DD6C93-EE4A-C324-E8FB-B09912EC324F}"/>
                  </a:ext>
                </a:extLst>
              </p:cNvPr>
              <p:cNvSpPr/>
              <p:nvPr/>
            </p:nvSpPr>
            <p:spPr bwMode="auto">
              <a:xfrm>
                <a:off x="2137905" y="1420797"/>
                <a:ext cx="1943858" cy="380807"/>
              </a:xfrm>
              <a:prstGeom prst="roundRect">
                <a:avLst>
                  <a:gd name="adj" fmla="val 10166"/>
                </a:avLst>
              </a:prstGeom>
              <a:solidFill>
                <a:srgbClr val="FF6600">
                  <a:alpha val="80000"/>
                </a:srgbClr>
              </a:solidFill>
              <a:ln w="12700" cap="flat" cmpd="sng" algn="ctr">
                <a:solidFill>
                  <a:srgbClr val="000000"/>
                </a:solidFill>
                <a:prstDash val="sysDash"/>
                <a:round/>
                <a:headEnd type="none" w="med" len="med"/>
                <a:tailEnd type="none" w="med" len="med"/>
              </a:ln>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lIns="82531" tIns="41265" rIns="82531" bIns="41265" anchor="ctr">
                <a:prstTxWarp prst="textNoShape">
                  <a:avLst/>
                </a:prstTxWarp>
              </a:bodyPr>
              <a:lstStyle/>
              <a:p>
                <a:pPr algn="ctr" defTabSz="182818">
                  <a:defRPr/>
                </a:pPr>
                <a:endParaRPr lang="en-US" sz="452" dirty="0">
                  <a:ln>
                    <a:solidFill>
                      <a:srgbClr val="000000"/>
                    </a:solidFill>
                  </a:ln>
                  <a:solidFill>
                    <a:srgbClr val="000000"/>
                  </a:solidFill>
                  <a:latin typeface="Arial"/>
                  <a:ea typeface="Arial" charset="0"/>
                  <a:cs typeface="Arial"/>
                </a:endParaRPr>
              </a:p>
            </p:txBody>
          </p:sp>
          <p:sp>
            <p:nvSpPr>
              <p:cNvPr id="88" name="TextBox 5">
                <a:extLst>
                  <a:ext uri="{FF2B5EF4-FFF2-40B4-BE49-F238E27FC236}">
                    <a16:creationId xmlns:a16="http://schemas.microsoft.com/office/drawing/2014/main" id="{C71C3975-63C7-514A-0FC3-E13A8275EDF3}"/>
                  </a:ext>
                </a:extLst>
              </p:cNvPr>
              <p:cNvSpPr txBox="1">
                <a:spLocks noChangeArrowheads="1"/>
              </p:cNvSpPr>
              <p:nvPr/>
            </p:nvSpPr>
            <p:spPr bwMode="auto">
              <a:xfrm>
                <a:off x="2135656" y="1449904"/>
                <a:ext cx="1924275" cy="307812"/>
              </a:xfrm>
              <a:prstGeom prst="rect">
                <a:avLst/>
              </a:prstGeom>
              <a:noFill/>
              <a:ln w="9525">
                <a:noFill/>
                <a:miter lim="800000"/>
                <a:headEnd/>
                <a:tailEnd/>
              </a:ln>
            </p:spPr>
            <p:txBody>
              <a:bodyPr wrap="square" lIns="82540" tIns="41270" rIns="82540" bIns="41270">
                <a:prstTxWarp prst="textNoShape">
                  <a:avLst/>
                </a:prstTxWarp>
                <a:spAutoFit/>
              </a:bodyPr>
              <a:lstStyle/>
              <a:p>
                <a:pPr algn="ctr"/>
                <a:r>
                  <a:rPr lang="en-US" sz="1264" b="1" dirty="0">
                    <a:solidFill>
                      <a:srgbClr val="000000"/>
                    </a:solidFill>
                    <a:latin typeface="Arial"/>
                    <a:ea typeface="Myriad Pro" pitchFamily="-65" charset="0"/>
                    <a:cs typeface="Arial"/>
                  </a:rPr>
                  <a:t>Inferred processes</a:t>
                </a:r>
              </a:p>
            </p:txBody>
          </p:sp>
        </p:grpSp>
        <p:grpSp>
          <p:nvGrpSpPr>
            <p:cNvPr id="50" name="Group 49">
              <a:extLst>
                <a:ext uri="{FF2B5EF4-FFF2-40B4-BE49-F238E27FC236}">
                  <a16:creationId xmlns:a16="http://schemas.microsoft.com/office/drawing/2014/main" id="{244F20F5-C730-F133-1381-A247EE811857}"/>
                </a:ext>
              </a:extLst>
            </p:cNvPr>
            <p:cNvGrpSpPr/>
            <p:nvPr/>
          </p:nvGrpSpPr>
          <p:grpSpPr>
            <a:xfrm>
              <a:off x="469503" y="533524"/>
              <a:ext cx="1654394" cy="1752675"/>
              <a:chOff x="17179" y="1238080"/>
              <a:chExt cx="1778979" cy="1941424"/>
            </a:xfrm>
          </p:grpSpPr>
          <p:sp>
            <p:nvSpPr>
              <p:cNvPr id="83" name="TextBox 34">
                <a:extLst>
                  <a:ext uri="{FF2B5EF4-FFF2-40B4-BE49-F238E27FC236}">
                    <a16:creationId xmlns:a16="http://schemas.microsoft.com/office/drawing/2014/main" id="{DC0AC219-642F-6348-8DC5-CAE09DEF17BC}"/>
                  </a:ext>
                </a:extLst>
              </p:cNvPr>
              <p:cNvSpPr txBox="1">
                <a:spLocks noChangeArrowheads="1"/>
              </p:cNvSpPr>
              <p:nvPr/>
            </p:nvSpPr>
            <p:spPr bwMode="auto">
              <a:xfrm>
                <a:off x="21182" y="1610420"/>
                <a:ext cx="1774976" cy="1569084"/>
              </a:xfrm>
              <a:prstGeom prst="rect">
                <a:avLst/>
              </a:prstGeom>
              <a:solidFill>
                <a:schemeClr val="accent5">
                  <a:lumMod val="40000"/>
                  <a:lumOff val="60000"/>
                </a:schemeClr>
              </a:solidFill>
              <a:ln w="9525">
                <a:solidFill>
                  <a:srgbClr val="000000"/>
                </a:solidFill>
                <a:miter lim="800000"/>
                <a:headEnd/>
                <a:tailEnd/>
              </a:ln>
            </p:spPr>
            <p:txBody>
              <a:bodyPr wrap="square" lIns="82540" tIns="41271" rIns="82540" bIns="41271">
                <a:prstTxWarp prst="textNoShape">
                  <a:avLst/>
                </a:prstTxWarp>
                <a:spAutoFit/>
              </a:bodyPr>
              <a:lstStyle/>
              <a:p>
                <a:pPr>
                  <a:buFont typeface="Arial" pitchFamily="-65" charset="0"/>
                  <a:buChar char="•"/>
                </a:pPr>
                <a:r>
                  <a:rPr lang="en-US" sz="1083" dirty="0">
                    <a:solidFill>
                      <a:srgbClr val="404040"/>
                    </a:solidFill>
                    <a:latin typeface="Arial"/>
                    <a:ea typeface="Myriad Pro" pitchFamily="-65" charset="0"/>
                    <a:cs typeface="Arial"/>
                  </a:rPr>
                  <a:t>Contact</a:t>
                </a:r>
              </a:p>
              <a:p>
                <a:pPr>
                  <a:buFont typeface="Arial" pitchFamily="-65" charset="0"/>
                  <a:buChar char="•"/>
                </a:pPr>
                <a:r>
                  <a:rPr lang="en-US" sz="1083" dirty="0">
                    <a:solidFill>
                      <a:srgbClr val="404040"/>
                    </a:solidFill>
                    <a:latin typeface="Arial"/>
                    <a:ea typeface="Myriad Pro" pitchFamily="-65" charset="0"/>
                    <a:cs typeface="Arial"/>
                  </a:rPr>
                  <a:t>Bibliographic</a:t>
                </a:r>
              </a:p>
              <a:p>
                <a:pPr>
                  <a:buFont typeface="Arial" pitchFamily="-65" charset="0"/>
                  <a:buChar char="•"/>
                </a:pPr>
                <a:r>
                  <a:rPr lang="en-US" sz="1083" dirty="0">
                    <a:solidFill>
                      <a:srgbClr val="404040"/>
                    </a:solidFill>
                    <a:latin typeface="Arial"/>
                    <a:ea typeface="Myriad Pro" pitchFamily="-65" charset="0"/>
                    <a:cs typeface="Arial"/>
                  </a:rPr>
                  <a:t>Observation</a:t>
                </a:r>
              </a:p>
              <a:p>
                <a:pPr>
                  <a:buFont typeface="Arial" pitchFamily="-65" charset="0"/>
                  <a:buChar char="•"/>
                </a:pPr>
                <a:r>
                  <a:rPr lang="en-US" sz="1083" dirty="0">
                    <a:solidFill>
                      <a:srgbClr val="404040"/>
                    </a:solidFill>
                    <a:latin typeface="Arial"/>
                    <a:ea typeface="Myriad Pro" pitchFamily="-65" charset="0"/>
                    <a:cs typeface="Arial"/>
                  </a:rPr>
                  <a:t>Image, map, photos</a:t>
                </a:r>
              </a:p>
              <a:p>
                <a:pPr>
                  <a:buFont typeface="Arial" pitchFamily="-65" charset="0"/>
                  <a:buChar char="•"/>
                </a:pPr>
                <a:r>
                  <a:rPr lang="en-US" sz="1083" dirty="0">
                    <a:solidFill>
                      <a:srgbClr val="404040"/>
                    </a:solidFill>
                    <a:latin typeface="Arial"/>
                    <a:ea typeface="Myriad Pro" pitchFamily="-65" charset="0"/>
                    <a:cs typeface="Arial"/>
                  </a:rPr>
                  <a:t>Airplane/Satellite</a:t>
                </a:r>
              </a:p>
              <a:p>
                <a:pPr>
                  <a:buFont typeface="Arial" pitchFamily="-65" charset="0"/>
                  <a:buChar char="•"/>
                </a:pPr>
                <a:r>
                  <a:rPr lang="en-US" sz="1083" dirty="0">
                    <a:solidFill>
                      <a:srgbClr val="404040"/>
                    </a:solidFill>
                    <a:latin typeface="Arial"/>
                    <a:ea typeface="Myriad Pro" pitchFamily="-65" charset="0"/>
                    <a:cs typeface="Arial"/>
                  </a:rPr>
                  <a:t>Earthquake translation</a:t>
                </a:r>
              </a:p>
              <a:p>
                <a:pPr>
                  <a:buFont typeface="Arial" pitchFamily="-65" charset="0"/>
                  <a:buChar char="•"/>
                </a:pPr>
                <a:r>
                  <a:rPr lang="en-US" sz="1083" dirty="0">
                    <a:solidFill>
                      <a:srgbClr val="404040"/>
                    </a:solidFill>
                    <a:latin typeface="Arial"/>
                    <a:ea typeface="Myriad Pro" pitchFamily="-65" charset="0"/>
                    <a:cs typeface="Arial"/>
                  </a:rPr>
                  <a:t>System</a:t>
                </a:r>
              </a:p>
              <a:p>
                <a:r>
                  <a:rPr lang="en-US" sz="1083" dirty="0">
                    <a:solidFill>
                      <a:srgbClr val="404040"/>
                    </a:solidFill>
                    <a:latin typeface="Arial"/>
                    <a:ea typeface="Myriad Pro" pitchFamily="-65" charset="0"/>
                    <a:cs typeface="Arial"/>
                  </a:rPr>
                  <a:t>etc.</a:t>
                </a:r>
              </a:p>
            </p:txBody>
          </p:sp>
          <p:sp>
            <p:nvSpPr>
              <p:cNvPr id="84" name="Rounded Rectangle 83">
                <a:extLst>
                  <a:ext uri="{FF2B5EF4-FFF2-40B4-BE49-F238E27FC236}">
                    <a16:creationId xmlns:a16="http://schemas.microsoft.com/office/drawing/2014/main" id="{36D01B64-41C9-2EEA-60A3-140E6707ADB0}"/>
                  </a:ext>
                </a:extLst>
              </p:cNvPr>
              <p:cNvSpPr/>
              <p:nvPr/>
            </p:nvSpPr>
            <p:spPr bwMode="auto">
              <a:xfrm>
                <a:off x="17179" y="1238080"/>
                <a:ext cx="1778977" cy="380807"/>
              </a:xfrm>
              <a:prstGeom prst="roundRect">
                <a:avLst>
                  <a:gd name="adj" fmla="val 10166"/>
                </a:avLst>
              </a:prstGeom>
              <a:ln>
                <a:solidFill>
                  <a:schemeClr val="tx1"/>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82531" tIns="41265" rIns="82531" bIns="41265" anchor="ctr">
                <a:prstTxWarp prst="textNoShape">
                  <a:avLst/>
                </a:prstTxWarp>
              </a:bodyPr>
              <a:lstStyle/>
              <a:p>
                <a:pPr algn="ctr" defTabSz="182818">
                  <a:defRPr/>
                </a:pPr>
                <a:endParaRPr lang="en-US" sz="452" dirty="0">
                  <a:ln>
                    <a:solidFill>
                      <a:srgbClr val="000000"/>
                    </a:solidFill>
                  </a:ln>
                  <a:solidFill>
                    <a:srgbClr val="000000"/>
                  </a:solidFill>
                  <a:latin typeface="Arial"/>
                  <a:ea typeface="Arial" charset="0"/>
                  <a:cs typeface="Arial"/>
                </a:endParaRPr>
              </a:p>
            </p:txBody>
          </p:sp>
          <p:sp>
            <p:nvSpPr>
              <p:cNvPr id="85" name="TextBox 5">
                <a:extLst>
                  <a:ext uri="{FF2B5EF4-FFF2-40B4-BE49-F238E27FC236}">
                    <a16:creationId xmlns:a16="http://schemas.microsoft.com/office/drawing/2014/main" id="{D86DABE8-0CDD-AAFA-234E-1B4F1C2B46CB}"/>
                  </a:ext>
                </a:extLst>
              </p:cNvPr>
              <p:cNvSpPr txBox="1">
                <a:spLocks noChangeArrowheads="1"/>
              </p:cNvSpPr>
              <p:nvPr/>
            </p:nvSpPr>
            <p:spPr bwMode="auto">
              <a:xfrm>
                <a:off x="30932" y="1250780"/>
                <a:ext cx="1765225" cy="307812"/>
              </a:xfrm>
              <a:prstGeom prst="rect">
                <a:avLst/>
              </a:prstGeom>
              <a:noFill/>
              <a:ln w="9525">
                <a:noFill/>
                <a:miter lim="800000"/>
                <a:headEnd/>
                <a:tailEnd/>
              </a:ln>
            </p:spPr>
            <p:txBody>
              <a:bodyPr wrap="square" lIns="82540" tIns="41270" rIns="82540" bIns="41270">
                <a:prstTxWarp prst="textNoShape">
                  <a:avLst/>
                </a:prstTxWarp>
                <a:spAutoFit/>
              </a:bodyPr>
              <a:lstStyle/>
              <a:p>
                <a:pPr algn="ctr"/>
                <a:r>
                  <a:rPr lang="en-US" sz="1264" b="1" dirty="0">
                    <a:solidFill>
                      <a:srgbClr val="000000"/>
                    </a:solidFill>
                    <a:latin typeface="Arial"/>
                    <a:ea typeface="Myriad Pro" pitchFamily="-65" charset="0"/>
                    <a:cs typeface="Arial"/>
                  </a:rPr>
                  <a:t>Supporting data</a:t>
                </a:r>
              </a:p>
            </p:txBody>
          </p:sp>
        </p:grpSp>
        <p:pic>
          <p:nvPicPr>
            <p:cNvPr id="51" name="Picture 50" descr="Smithsonian_logo_lowres.jpg">
              <a:extLst>
                <a:ext uri="{FF2B5EF4-FFF2-40B4-BE49-F238E27FC236}">
                  <a16:creationId xmlns:a16="http://schemas.microsoft.com/office/drawing/2014/main" id="{41E64959-86A0-B9F8-7CB3-240E53E6895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665711" y="1312796"/>
              <a:ext cx="625864" cy="779998"/>
            </a:xfrm>
            <a:prstGeom prst="rect">
              <a:avLst/>
            </a:prstGeom>
          </p:spPr>
        </p:pic>
        <p:grpSp>
          <p:nvGrpSpPr>
            <p:cNvPr id="52" name="Group 186">
              <a:extLst>
                <a:ext uri="{FF2B5EF4-FFF2-40B4-BE49-F238E27FC236}">
                  <a16:creationId xmlns:a16="http://schemas.microsoft.com/office/drawing/2014/main" id="{A3AE79AC-25EA-BEE0-339C-C15C1FA3F536}"/>
                </a:ext>
              </a:extLst>
            </p:cNvPr>
            <p:cNvGrpSpPr/>
            <p:nvPr/>
          </p:nvGrpSpPr>
          <p:grpSpPr>
            <a:xfrm>
              <a:off x="2253853" y="4357401"/>
              <a:ext cx="911995" cy="337416"/>
              <a:chOff x="743584" y="2438400"/>
              <a:chExt cx="980675" cy="373753"/>
            </a:xfrm>
          </p:grpSpPr>
          <p:sp>
            <p:nvSpPr>
              <p:cNvPr id="81" name="Oval 80">
                <a:extLst>
                  <a:ext uri="{FF2B5EF4-FFF2-40B4-BE49-F238E27FC236}">
                    <a16:creationId xmlns:a16="http://schemas.microsoft.com/office/drawing/2014/main" id="{C1F2682B-47DE-7940-FC6E-3A53B2B7F779}"/>
                  </a:ext>
                </a:extLst>
              </p:cNvPr>
              <p:cNvSpPr/>
              <p:nvPr/>
            </p:nvSpPr>
            <p:spPr>
              <a:xfrm>
                <a:off x="743584" y="2438400"/>
                <a:ext cx="970825" cy="373753"/>
              </a:xfrm>
              <a:prstGeom prst="ellipse">
                <a:avLst/>
              </a:prstGeom>
              <a:solidFill>
                <a:schemeClr val="accent3">
                  <a:lumMod val="60000"/>
                  <a:lumOff val="40000"/>
                </a:schemeClr>
              </a:solidFill>
              <a:ln>
                <a:solidFill>
                  <a:srgbClr val="0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25"/>
              </a:p>
            </p:txBody>
          </p:sp>
          <p:sp>
            <p:nvSpPr>
              <p:cNvPr id="82" name="TextBox 81">
                <a:extLst>
                  <a:ext uri="{FF2B5EF4-FFF2-40B4-BE49-F238E27FC236}">
                    <a16:creationId xmlns:a16="http://schemas.microsoft.com/office/drawing/2014/main" id="{61E8FE64-63CE-29D5-3FAB-9F8A1CB0D6FC}"/>
                  </a:ext>
                </a:extLst>
              </p:cNvPr>
              <p:cNvSpPr txBox="1"/>
              <p:nvPr/>
            </p:nvSpPr>
            <p:spPr>
              <a:xfrm>
                <a:off x="760286" y="2481647"/>
                <a:ext cx="963973" cy="306830"/>
              </a:xfrm>
              <a:prstGeom prst="rect">
                <a:avLst/>
              </a:prstGeom>
              <a:noFill/>
            </p:spPr>
            <p:txBody>
              <a:bodyPr wrap="none" rtlCol="0">
                <a:spAutoFit/>
              </a:bodyPr>
              <a:lstStyle/>
              <a:p>
                <a:r>
                  <a:rPr lang="en-US" sz="1200" b="1" dirty="0">
                    <a:solidFill>
                      <a:srgbClr val="000000"/>
                    </a:solidFill>
                  </a:rPr>
                  <a:t>Instrument</a:t>
                </a:r>
              </a:p>
            </p:txBody>
          </p:sp>
        </p:grpSp>
        <p:grpSp>
          <p:nvGrpSpPr>
            <p:cNvPr id="53" name="Group 186">
              <a:extLst>
                <a:ext uri="{FF2B5EF4-FFF2-40B4-BE49-F238E27FC236}">
                  <a16:creationId xmlns:a16="http://schemas.microsoft.com/office/drawing/2014/main" id="{57B7B3EB-E001-5CDD-6016-3AA8C9D03FDB}"/>
                </a:ext>
              </a:extLst>
            </p:cNvPr>
            <p:cNvGrpSpPr/>
            <p:nvPr/>
          </p:nvGrpSpPr>
          <p:grpSpPr>
            <a:xfrm>
              <a:off x="3557541" y="4357401"/>
              <a:ext cx="911995" cy="337416"/>
              <a:chOff x="743584" y="2438400"/>
              <a:chExt cx="980675" cy="373753"/>
            </a:xfrm>
          </p:grpSpPr>
          <p:sp>
            <p:nvSpPr>
              <p:cNvPr id="79" name="Oval 78">
                <a:extLst>
                  <a:ext uri="{FF2B5EF4-FFF2-40B4-BE49-F238E27FC236}">
                    <a16:creationId xmlns:a16="http://schemas.microsoft.com/office/drawing/2014/main" id="{3711B691-1E32-1671-6BE7-B742AAE1E20B}"/>
                  </a:ext>
                </a:extLst>
              </p:cNvPr>
              <p:cNvSpPr/>
              <p:nvPr/>
            </p:nvSpPr>
            <p:spPr>
              <a:xfrm>
                <a:off x="743584" y="2438400"/>
                <a:ext cx="970825" cy="373753"/>
              </a:xfrm>
              <a:prstGeom prst="ellipse">
                <a:avLst/>
              </a:prstGeom>
              <a:solidFill>
                <a:schemeClr val="accent3">
                  <a:lumMod val="60000"/>
                  <a:lumOff val="40000"/>
                </a:schemeClr>
              </a:solidFill>
              <a:ln>
                <a:solidFill>
                  <a:srgbClr val="0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25"/>
              </a:p>
            </p:txBody>
          </p:sp>
          <p:sp>
            <p:nvSpPr>
              <p:cNvPr id="80" name="TextBox 79">
                <a:extLst>
                  <a:ext uri="{FF2B5EF4-FFF2-40B4-BE49-F238E27FC236}">
                    <a16:creationId xmlns:a16="http://schemas.microsoft.com/office/drawing/2014/main" id="{D55DC4E1-A007-AEE4-B2A9-C29AB65E96D6}"/>
                  </a:ext>
                </a:extLst>
              </p:cNvPr>
              <p:cNvSpPr txBox="1"/>
              <p:nvPr/>
            </p:nvSpPr>
            <p:spPr>
              <a:xfrm>
                <a:off x="760286" y="2481647"/>
                <a:ext cx="963973" cy="306830"/>
              </a:xfrm>
              <a:prstGeom prst="rect">
                <a:avLst/>
              </a:prstGeom>
              <a:noFill/>
            </p:spPr>
            <p:txBody>
              <a:bodyPr wrap="none" rtlCol="0">
                <a:spAutoFit/>
              </a:bodyPr>
              <a:lstStyle/>
              <a:p>
                <a:r>
                  <a:rPr lang="en-US" sz="1200" b="1" dirty="0">
                    <a:solidFill>
                      <a:srgbClr val="000000"/>
                    </a:solidFill>
                  </a:rPr>
                  <a:t>Instrument</a:t>
                </a:r>
              </a:p>
            </p:txBody>
          </p:sp>
        </p:grpSp>
        <p:grpSp>
          <p:nvGrpSpPr>
            <p:cNvPr id="54" name="Group 186">
              <a:extLst>
                <a:ext uri="{FF2B5EF4-FFF2-40B4-BE49-F238E27FC236}">
                  <a16:creationId xmlns:a16="http://schemas.microsoft.com/office/drawing/2014/main" id="{18B9706F-8129-7032-F3CA-A0CD6ABF6494}"/>
                </a:ext>
              </a:extLst>
            </p:cNvPr>
            <p:cNvGrpSpPr/>
            <p:nvPr/>
          </p:nvGrpSpPr>
          <p:grpSpPr>
            <a:xfrm>
              <a:off x="4861229" y="4357401"/>
              <a:ext cx="911995" cy="337416"/>
              <a:chOff x="743584" y="2438400"/>
              <a:chExt cx="980675" cy="373753"/>
            </a:xfrm>
          </p:grpSpPr>
          <p:sp>
            <p:nvSpPr>
              <p:cNvPr id="77" name="Oval 76">
                <a:extLst>
                  <a:ext uri="{FF2B5EF4-FFF2-40B4-BE49-F238E27FC236}">
                    <a16:creationId xmlns:a16="http://schemas.microsoft.com/office/drawing/2014/main" id="{8FBB0A5D-9F3C-F562-4BC7-5C62AA48594B}"/>
                  </a:ext>
                </a:extLst>
              </p:cNvPr>
              <p:cNvSpPr/>
              <p:nvPr/>
            </p:nvSpPr>
            <p:spPr>
              <a:xfrm>
                <a:off x="743584" y="2438400"/>
                <a:ext cx="970825" cy="373753"/>
              </a:xfrm>
              <a:prstGeom prst="ellipse">
                <a:avLst/>
              </a:prstGeom>
              <a:solidFill>
                <a:schemeClr val="accent3">
                  <a:lumMod val="60000"/>
                  <a:lumOff val="40000"/>
                </a:schemeClr>
              </a:solidFill>
              <a:ln>
                <a:solidFill>
                  <a:srgbClr val="0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25"/>
              </a:p>
            </p:txBody>
          </p:sp>
          <p:sp>
            <p:nvSpPr>
              <p:cNvPr id="78" name="TextBox 77">
                <a:extLst>
                  <a:ext uri="{FF2B5EF4-FFF2-40B4-BE49-F238E27FC236}">
                    <a16:creationId xmlns:a16="http://schemas.microsoft.com/office/drawing/2014/main" id="{FBD5678D-0363-D374-399D-9448D63A058F}"/>
                  </a:ext>
                </a:extLst>
              </p:cNvPr>
              <p:cNvSpPr txBox="1"/>
              <p:nvPr/>
            </p:nvSpPr>
            <p:spPr>
              <a:xfrm>
                <a:off x="760286" y="2481647"/>
                <a:ext cx="963973" cy="306830"/>
              </a:xfrm>
              <a:prstGeom prst="rect">
                <a:avLst/>
              </a:prstGeom>
              <a:noFill/>
            </p:spPr>
            <p:txBody>
              <a:bodyPr wrap="none" rtlCol="0">
                <a:spAutoFit/>
              </a:bodyPr>
              <a:lstStyle/>
              <a:p>
                <a:r>
                  <a:rPr lang="en-US" sz="1200" b="1" dirty="0">
                    <a:solidFill>
                      <a:srgbClr val="000000"/>
                    </a:solidFill>
                  </a:rPr>
                  <a:t>Instrument</a:t>
                </a:r>
              </a:p>
            </p:txBody>
          </p:sp>
        </p:grpSp>
        <p:grpSp>
          <p:nvGrpSpPr>
            <p:cNvPr id="55" name="Group 186">
              <a:extLst>
                <a:ext uri="{FF2B5EF4-FFF2-40B4-BE49-F238E27FC236}">
                  <a16:creationId xmlns:a16="http://schemas.microsoft.com/office/drawing/2014/main" id="{7A16B016-C2DF-3129-29F2-22932189176E}"/>
                </a:ext>
              </a:extLst>
            </p:cNvPr>
            <p:cNvGrpSpPr/>
            <p:nvPr/>
          </p:nvGrpSpPr>
          <p:grpSpPr>
            <a:xfrm>
              <a:off x="6164917" y="4357401"/>
              <a:ext cx="911995" cy="337416"/>
              <a:chOff x="743584" y="2438400"/>
              <a:chExt cx="980675" cy="373753"/>
            </a:xfrm>
          </p:grpSpPr>
          <p:sp>
            <p:nvSpPr>
              <p:cNvPr id="75" name="Oval 74">
                <a:extLst>
                  <a:ext uri="{FF2B5EF4-FFF2-40B4-BE49-F238E27FC236}">
                    <a16:creationId xmlns:a16="http://schemas.microsoft.com/office/drawing/2014/main" id="{28FF3B03-D8B8-7AAF-FA0D-E8CF2A878798}"/>
                  </a:ext>
                </a:extLst>
              </p:cNvPr>
              <p:cNvSpPr/>
              <p:nvPr/>
            </p:nvSpPr>
            <p:spPr>
              <a:xfrm>
                <a:off x="743584" y="2438400"/>
                <a:ext cx="970825" cy="373753"/>
              </a:xfrm>
              <a:prstGeom prst="ellipse">
                <a:avLst/>
              </a:prstGeom>
              <a:solidFill>
                <a:schemeClr val="accent3">
                  <a:lumMod val="60000"/>
                  <a:lumOff val="40000"/>
                </a:schemeClr>
              </a:solidFill>
              <a:ln>
                <a:solidFill>
                  <a:srgbClr val="0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25"/>
              </a:p>
            </p:txBody>
          </p:sp>
          <p:sp>
            <p:nvSpPr>
              <p:cNvPr id="76" name="TextBox 75">
                <a:extLst>
                  <a:ext uri="{FF2B5EF4-FFF2-40B4-BE49-F238E27FC236}">
                    <a16:creationId xmlns:a16="http://schemas.microsoft.com/office/drawing/2014/main" id="{C4B64B43-57F0-4402-92FC-6115C0B8D3D9}"/>
                  </a:ext>
                </a:extLst>
              </p:cNvPr>
              <p:cNvSpPr txBox="1"/>
              <p:nvPr/>
            </p:nvSpPr>
            <p:spPr>
              <a:xfrm>
                <a:off x="760286" y="2481647"/>
                <a:ext cx="963973" cy="306830"/>
              </a:xfrm>
              <a:prstGeom prst="rect">
                <a:avLst/>
              </a:prstGeom>
              <a:noFill/>
            </p:spPr>
            <p:txBody>
              <a:bodyPr wrap="none" rtlCol="0">
                <a:spAutoFit/>
              </a:bodyPr>
              <a:lstStyle/>
              <a:p>
                <a:r>
                  <a:rPr lang="en-US" sz="1200" b="1" dirty="0">
                    <a:solidFill>
                      <a:srgbClr val="000000"/>
                    </a:solidFill>
                  </a:rPr>
                  <a:t>Instrument</a:t>
                </a:r>
              </a:p>
            </p:txBody>
          </p:sp>
        </p:grpSp>
        <p:grpSp>
          <p:nvGrpSpPr>
            <p:cNvPr id="56" name="Group 186">
              <a:extLst>
                <a:ext uri="{FF2B5EF4-FFF2-40B4-BE49-F238E27FC236}">
                  <a16:creationId xmlns:a16="http://schemas.microsoft.com/office/drawing/2014/main" id="{16067B32-99A5-AAFB-370F-5834A8C888C0}"/>
                </a:ext>
              </a:extLst>
            </p:cNvPr>
            <p:cNvGrpSpPr/>
            <p:nvPr/>
          </p:nvGrpSpPr>
          <p:grpSpPr>
            <a:xfrm>
              <a:off x="8772293" y="4357401"/>
              <a:ext cx="911995" cy="337416"/>
              <a:chOff x="743584" y="2438400"/>
              <a:chExt cx="980675" cy="373753"/>
            </a:xfrm>
          </p:grpSpPr>
          <p:sp>
            <p:nvSpPr>
              <p:cNvPr id="73" name="Oval 72">
                <a:extLst>
                  <a:ext uri="{FF2B5EF4-FFF2-40B4-BE49-F238E27FC236}">
                    <a16:creationId xmlns:a16="http://schemas.microsoft.com/office/drawing/2014/main" id="{B376305A-1D45-A9CC-085F-6AA02AC397EF}"/>
                  </a:ext>
                </a:extLst>
              </p:cNvPr>
              <p:cNvSpPr/>
              <p:nvPr/>
            </p:nvSpPr>
            <p:spPr>
              <a:xfrm>
                <a:off x="743584" y="2438400"/>
                <a:ext cx="970825" cy="373753"/>
              </a:xfrm>
              <a:prstGeom prst="ellipse">
                <a:avLst/>
              </a:prstGeom>
              <a:solidFill>
                <a:schemeClr val="accent3">
                  <a:lumMod val="60000"/>
                  <a:lumOff val="40000"/>
                </a:schemeClr>
              </a:solidFill>
              <a:ln>
                <a:solidFill>
                  <a:srgbClr val="0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25"/>
              </a:p>
            </p:txBody>
          </p:sp>
          <p:sp>
            <p:nvSpPr>
              <p:cNvPr id="74" name="TextBox 73">
                <a:extLst>
                  <a:ext uri="{FF2B5EF4-FFF2-40B4-BE49-F238E27FC236}">
                    <a16:creationId xmlns:a16="http://schemas.microsoft.com/office/drawing/2014/main" id="{9631EFB1-032B-F9EA-7C6E-7E8F5449B177}"/>
                  </a:ext>
                </a:extLst>
              </p:cNvPr>
              <p:cNvSpPr txBox="1"/>
              <p:nvPr/>
            </p:nvSpPr>
            <p:spPr>
              <a:xfrm>
                <a:off x="760286" y="2481647"/>
                <a:ext cx="963973" cy="306830"/>
              </a:xfrm>
              <a:prstGeom prst="rect">
                <a:avLst/>
              </a:prstGeom>
              <a:noFill/>
            </p:spPr>
            <p:txBody>
              <a:bodyPr wrap="none" rtlCol="0">
                <a:spAutoFit/>
              </a:bodyPr>
              <a:lstStyle/>
              <a:p>
                <a:r>
                  <a:rPr lang="en-US" sz="1200" b="1" dirty="0">
                    <a:solidFill>
                      <a:srgbClr val="000000"/>
                    </a:solidFill>
                  </a:rPr>
                  <a:t>Instrument</a:t>
                </a:r>
              </a:p>
            </p:txBody>
          </p:sp>
        </p:grpSp>
        <p:grpSp>
          <p:nvGrpSpPr>
            <p:cNvPr id="57" name="Group 186">
              <a:extLst>
                <a:ext uri="{FF2B5EF4-FFF2-40B4-BE49-F238E27FC236}">
                  <a16:creationId xmlns:a16="http://schemas.microsoft.com/office/drawing/2014/main" id="{37C0BF0C-4925-C223-B907-2A9B25B6164B}"/>
                </a:ext>
              </a:extLst>
            </p:cNvPr>
            <p:cNvGrpSpPr/>
            <p:nvPr/>
          </p:nvGrpSpPr>
          <p:grpSpPr>
            <a:xfrm>
              <a:off x="7468605" y="4357401"/>
              <a:ext cx="911995" cy="337416"/>
              <a:chOff x="743584" y="2438400"/>
              <a:chExt cx="980675" cy="373753"/>
            </a:xfrm>
          </p:grpSpPr>
          <p:sp>
            <p:nvSpPr>
              <p:cNvPr id="71" name="Oval 70">
                <a:extLst>
                  <a:ext uri="{FF2B5EF4-FFF2-40B4-BE49-F238E27FC236}">
                    <a16:creationId xmlns:a16="http://schemas.microsoft.com/office/drawing/2014/main" id="{D30ACFA1-0FF7-1A1F-7D05-B9FDF34BD838}"/>
                  </a:ext>
                </a:extLst>
              </p:cNvPr>
              <p:cNvSpPr/>
              <p:nvPr/>
            </p:nvSpPr>
            <p:spPr>
              <a:xfrm>
                <a:off x="743584" y="2438400"/>
                <a:ext cx="970825" cy="373753"/>
              </a:xfrm>
              <a:prstGeom prst="ellipse">
                <a:avLst/>
              </a:prstGeom>
              <a:solidFill>
                <a:schemeClr val="accent3">
                  <a:lumMod val="60000"/>
                  <a:lumOff val="40000"/>
                </a:schemeClr>
              </a:solidFill>
              <a:ln>
                <a:solidFill>
                  <a:srgbClr val="0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25"/>
              </a:p>
            </p:txBody>
          </p:sp>
          <p:sp>
            <p:nvSpPr>
              <p:cNvPr id="72" name="TextBox 71">
                <a:extLst>
                  <a:ext uri="{FF2B5EF4-FFF2-40B4-BE49-F238E27FC236}">
                    <a16:creationId xmlns:a16="http://schemas.microsoft.com/office/drawing/2014/main" id="{FA8B7CD2-46E1-12E5-81ED-74BD3B1DDE68}"/>
                  </a:ext>
                </a:extLst>
              </p:cNvPr>
              <p:cNvSpPr txBox="1"/>
              <p:nvPr/>
            </p:nvSpPr>
            <p:spPr>
              <a:xfrm>
                <a:off x="760286" y="2481647"/>
                <a:ext cx="963973" cy="306830"/>
              </a:xfrm>
              <a:prstGeom prst="rect">
                <a:avLst/>
              </a:prstGeom>
              <a:noFill/>
            </p:spPr>
            <p:txBody>
              <a:bodyPr wrap="none" rtlCol="0">
                <a:spAutoFit/>
              </a:bodyPr>
              <a:lstStyle/>
              <a:p>
                <a:r>
                  <a:rPr lang="en-US" sz="1200" b="1" dirty="0">
                    <a:solidFill>
                      <a:srgbClr val="000000"/>
                    </a:solidFill>
                  </a:rPr>
                  <a:t>Instrument</a:t>
                </a:r>
              </a:p>
            </p:txBody>
          </p:sp>
        </p:grpSp>
        <p:cxnSp>
          <p:nvCxnSpPr>
            <p:cNvPr id="58" name="Straight Arrow Connector 57">
              <a:extLst>
                <a:ext uri="{FF2B5EF4-FFF2-40B4-BE49-F238E27FC236}">
                  <a16:creationId xmlns:a16="http://schemas.microsoft.com/office/drawing/2014/main" id="{E7923133-2E76-840E-428A-3C1763093776}"/>
                </a:ext>
              </a:extLst>
            </p:cNvPr>
            <p:cNvCxnSpPr>
              <a:cxnSpLocks noChangeShapeType="1"/>
            </p:cNvCxnSpPr>
            <p:nvPr/>
          </p:nvCxnSpPr>
          <p:spPr bwMode="auto">
            <a:xfrm>
              <a:off x="2123895" y="4237810"/>
              <a:ext cx="0" cy="648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cxnSp>
          <p:nvCxnSpPr>
            <p:cNvPr id="59" name="Straight Arrow Connector 58">
              <a:extLst>
                <a:ext uri="{FF2B5EF4-FFF2-40B4-BE49-F238E27FC236}">
                  <a16:creationId xmlns:a16="http://schemas.microsoft.com/office/drawing/2014/main" id="{A75E18B0-FC43-9432-F1C6-9D605829E531}"/>
                </a:ext>
              </a:extLst>
            </p:cNvPr>
            <p:cNvCxnSpPr>
              <a:cxnSpLocks noChangeShapeType="1"/>
            </p:cNvCxnSpPr>
            <p:nvPr/>
          </p:nvCxnSpPr>
          <p:spPr bwMode="auto">
            <a:xfrm>
              <a:off x="3440078" y="4257505"/>
              <a:ext cx="0" cy="648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cxnSp>
          <p:nvCxnSpPr>
            <p:cNvPr id="60" name="Straight Arrow Connector 59">
              <a:extLst>
                <a:ext uri="{FF2B5EF4-FFF2-40B4-BE49-F238E27FC236}">
                  <a16:creationId xmlns:a16="http://schemas.microsoft.com/office/drawing/2014/main" id="{DF3A91D3-792A-FA21-26C6-696E5BE6E7D0}"/>
                </a:ext>
              </a:extLst>
            </p:cNvPr>
            <p:cNvCxnSpPr>
              <a:cxnSpLocks noChangeShapeType="1"/>
            </p:cNvCxnSpPr>
            <p:nvPr/>
          </p:nvCxnSpPr>
          <p:spPr bwMode="auto">
            <a:xfrm>
              <a:off x="4767522" y="4250604"/>
              <a:ext cx="0" cy="648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cxnSp>
          <p:nvCxnSpPr>
            <p:cNvPr id="61" name="Straight Arrow Connector 60">
              <a:extLst>
                <a:ext uri="{FF2B5EF4-FFF2-40B4-BE49-F238E27FC236}">
                  <a16:creationId xmlns:a16="http://schemas.microsoft.com/office/drawing/2014/main" id="{3F32D2D0-F6BD-7E90-F7B8-994086AF5E4F}"/>
                </a:ext>
              </a:extLst>
            </p:cNvPr>
            <p:cNvCxnSpPr>
              <a:cxnSpLocks noChangeShapeType="1"/>
            </p:cNvCxnSpPr>
            <p:nvPr/>
          </p:nvCxnSpPr>
          <p:spPr bwMode="auto">
            <a:xfrm>
              <a:off x="6099792" y="4260794"/>
              <a:ext cx="0" cy="648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cxnSp>
          <p:nvCxnSpPr>
            <p:cNvPr id="62" name="Straight Arrow Connector 61">
              <a:extLst>
                <a:ext uri="{FF2B5EF4-FFF2-40B4-BE49-F238E27FC236}">
                  <a16:creationId xmlns:a16="http://schemas.microsoft.com/office/drawing/2014/main" id="{54AA7F12-E3D4-19D6-B9D9-D6284472BE29}"/>
                </a:ext>
              </a:extLst>
            </p:cNvPr>
            <p:cNvCxnSpPr>
              <a:cxnSpLocks noChangeShapeType="1"/>
            </p:cNvCxnSpPr>
            <p:nvPr/>
          </p:nvCxnSpPr>
          <p:spPr bwMode="auto">
            <a:xfrm>
              <a:off x="7333204" y="4237810"/>
              <a:ext cx="0" cy="648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cxnSp>
          <p:nvCxnSpPr>
            <p:cNvPr id="63" name="Straight Arrow Connector 62">
              <a:extLst>
                <a:ext uri="{FF2B5EF4-FFF2-40B4-BE49-F238E27FC236}">
                  <a16:creationId xmlns:a16="http://schemas.microsoft.com/office/drawing/2014/main" id="{F878966A-7121-5A04-E964-85EA7029118F}"/>
                </a:ext>
              </a:extLst>
            </p:cNvPr>
            <p:cNvCxnSpPr>
              <a:cxnSpLocks noChangeShapeType="1"/>
            </p:cNvCxnSpPr>
            <p:nvPr/>
          </p:nvCxnSpPr>
          <p:spPr bwMode="auto">
            <a:xfrm>
              <a:off x="8547315" y="4237810"/>
              <a:ext cx="0" cy="648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cxnSp>
          <p:nvCxnSpPr>
            <p:cNvPr id="64" name="Elbow Connector 100">
              <a:extLst>
                <a:ext uri="{FF2B5EF4-FFF2-40B4-BE49-F238E27FC236}">
                  <a16:creationId xmlns:a16="http://schemas.microsoft.com/office/drawing/2014/main" id="{3999E364-6798-347E-7ED8-83F844997AD3}"/>
                </a:ext>
              </a:extLst>
            </p:cNvPr>
            <p:cNvCxnSpPr>
              <a:cxnSpLocks noChangeShapeType="1"/>
              <a:stCxn id="44" idx="2"/>
              <a:endCxn id="40" idx="0"/>
            </p:cNvCxnSpPr>
            <p:nvPr/>
          </p:nvCxnSpPr>
          <p:spPr bwMode="auto">
            <a:xfrm rot="5400000">
              <a:off x="2168926" y="2054010"/>
              <a:ext cx="514381" cy="3023618"/>
            </a:xfrm>
            <a:prstGeom prst="bentConnector3">
              <a:avLst>
                <a:gd name="adj1" fmla="val 50000"/>
              </a:avLst>
            </a:prstGeom>
            <a:noFill/>
            <a:ln w="38100" cap="flat" cmpd="sng" algn="ctr">
              <a:solidFill>
                <a:schemeClr val="tx1"/>
              </a:solidFill>
              <a:prstDash val="solid"/>
              <a:round/>
              <a:headEnd type="none" w="med" len="med"/>
              <a:tailEnd type="none" w="med" len="med"/>
            </a:ln>
            <a:effectLst/>
          </p:spPr>
        </p:cxnSp>
        <p:cxnSp>
          <p:nvCxnSpPr>
            <p:cNvPr id="65" name="Elbow Connector 100">
              <a:extLst>
                <a:ext uri="{FF2B5EF4-FFF2-40B4-BE49-F238E27FC236}">
                  <a16:creationId xmlns:a16="http://schemas.microsoft.com/office/drawing/2014/main" id="{40E155F3-51A7-5C15-B9CE-0FBF790B389F}"/>
                </a:ext>
              </a:extLst>
            </p:cNvPr>
            <p:cNvCxnSpPr>
              <a:cxnSpLocks noChangeShapeType="1"/>
            </p:cNvCxnSpPr>
            <p:nvPr/>
          </p:nvCxnSpPr>
          <p:spPr bwMode="auto">
            <a:xfrm rot="16200000" flipH="1">
              <a:off x="6113616" y="1149573"/>
              <a:ext cx="523522" cy="4874903"/>
            </a:xfrm>
            <a:prstGeom prst="bentConnector3">
              <a:avLst>
                <a:gd name="adj1" fmla="val 50000"/>
              </a:avLst>
            </a:prstGeom>
            <a:noFill/>
            <a:ln w="38100" cap="flat" cmpd="sng" algn="ctr">
              <a:solidFill>
                <a:schemeClr val="tx1"/>
              </a:solidFill>
              <a:prstDash val="solid"/>
              <a:round/>
              <a:headEnd type="none" w="med" len="med"/>
              <a:tailEnd type="none" w="med" len="med"/>
            </a:ln>
            <a:effectLst/>
          </p:spPr>
        </p:cxnSp>
        <p:cxnSp>
          <p:nvCxnSpPr>
            <p:cNvPr id="66" name="Straight Arrow Connector 65">
              <a:extLst>
                <a:ext uri="{FF2B5EF4-FFF2-40B4-BE49-F238E27FC236}">
                  <a16:creationId xmlns:a16="http://schemas.microsoft.com/office/drawing/2014/main" id="{40AE4035-E2C7-8EF6-58FB-CA3304A0083C}"/>
                </a:ext>
              </a:extLst>
            </p:cNvPr>
            <p:cNvCxnSpPr>
              <a:cxnSpLocks noChangeShapeType="1"/>
            </p:cNvCxnSpPr>
            <p:nvPr/>
          </p:nvCxnSpPr>
          <p:spPr bwMode="auto">
            <a:xfrm>
              <a:off x="2357803" y="3589963"/>
              <a:ext cx="0" cy="216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cxnSp>
          <p:nvCxnSpPr>
            <p:cNvPr id="67" name="Straight Arrow Connector 66">
              <a:extLst>
                <a:ext uri="{FF2B5EF4-FFF2-40B4-BE49-F238E27FC236}">
                  <a16:creationId xmlns:a16="http://schemas.microsoft.com/office/drawing/2014/main" id="{AC3B8799-782A-BFF9-3E57-5E94BB20FAB6}"/>
                </a:ext>
              </a:extLst>
            </p:cNvPr>
            <p:cNvCxnSpPr>
              <a:cxnSpLocks noChangeShapeType="1"/>
            </p:cNvCxnSpPr>
            <p:nvPr/>
          </p:nvCxnSpPr>
          <p:spPr bwMode="auto">
            <a:xfrm>
              <a:off x="3705235" y="3600634"/>
              <a:ext cx="0" cy="216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cxnSp>
          <p:nvCxnSpPr>
            <p:cNvPr id="68" name="Straight Arrow Connector 67">
              <a:extLst>
                <a:ext uri="{FF2B5EF4-FFF2-40B4-BE49-F238E27FC236}">
                  <a16:creationId xmlns:a16="http://schemas.microsoft.com/office/drawing/2014/main" id="{83624760-F591-F35F-1FDF-9C6468E5BE9F}"/>
                </a:ext>
              </a:extLst>
            </p:cNvPr>
            <p:cNvCxnSpPr>
              <a:cxnSpLocks noChangeShapeType="1"/>
            </p:cNvCxnSpPr>
            <p:nvPr/>
          </p:nvCxnSpPr>
          <p:spPr bwMode="auto">
            <a:xfrm>
              <a:off x="5044144" y="3589963"/>
              <a:ext cx="0" cy="216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cxnSp>
          <p:nvCxnSpPr>
            <p:cNvPr id="69" name="Straight Arrow Connector 68">
              <a:extLst>
                <a:ext uri="{FF2B5EF4-FFF2-40B4-BE49-F238E27FC236}">
                  <a16:creationId xmlns:a16="http://schemas.microsoft.com/office/drawing/2014/main" id="{4D87C55C-57C7-1863-3ED4-E4C416722378}"/>
                </a:ext>
              </a:extLst>
            </p:cNvPr>
            <p:cNvCxnSpPr>
              <a:cxnSpLocks noChangeShapeType="1"/>
            </p:cNvCxnSpPr>
            <p:nvPr/>
          </p:nvCxnSpPr>
          <p:spPr bwMode="auto">
            <a:xfrm>
              <a:off x="6366467" y="3609914"/>
              <a:ext cx="0" cy="216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cxnSp>
          <p:nvCxnSpPr>
            <p:cNvPr id="70" name="Straight Arrow Connector 69">
              <a:extLst>
                <a:ext uri="{FF2B5EF4-FFF2-40B4-BE49-F238E27FC236}">
                  <a16:creationId xmlns:a16="http://schemas.microsoft.com/office/drawing/2014/main" id="{1A982EBC-0142-8627-E104-DB44C0417E90}"/>
                </a:ext>
              </a:extLst>
            </p:cNvPr>
            <p:cNvCxnSpPr>
              <a:cxnSpLocks noChangeShapeType="1"/>
            </p:cNvCxnSpPr>
            <p:nvPr/>
          </p:nvCxnSpPr>
          <p:spPr bwMode="auto">
            <a:xfrm>
              <a:off x="7547744" y="3609914"/>
              <a:ext cx="0" cy="216000"/>
            </a:xfrm>
            <a:prstGeom prst="straightConnector1">
              <a:avLst/>
            </a:prstGeom>
            <a:noFill/>
            <a:ln w="38100" cap="flat" cmpd="sng" algn="ctr">
              <a:solidFill>
                <a:srgbClr val="000000"/>
              </a:solidFill>
              <a:prstDash val="solid"/>
              <a:round/>
              <a:headEnd type="none" w="med" len="med"/>
              <a:tailEnd type="none" w="med" len="med"/>
            </a:ln>
            <a:effectLst>
              <a:outerShdw blurRad="63500" dist="20000" dir="5400000" rotWithShape="0">
                <a:srgbClr val="000000">
                  <a:alpha val="37999"/>
                </a:srgbClr>
              </a:outerShdw>
            </a:effectLst>
          </p:spPr>
        </p:cxnSp>
      </p:grpSp>
      <p:pic>
        <p:nvPicPr>
          <p:cNvPr id="101" name="Picture 100">
            <a:extLst>
              <a:ext uri="{FF2B5EF4-FFF2-40B4-BE49-F238E27FC236}">
                <a16:creationId xmlns:a16="http://schemas.microsoft.com/office/drawing/2014/main" id="{5BD3D3D2-920D-3E48-C0D3-E1B701CB9877}"/>
              </a:ext>
            </a:extLst>
          </p:cNvPr>
          <p:cNvPicPr>
            <a:picLocks noChangeAspect="1"/>
          </p:cNvPicPr>
          <p:nvPr/>
        </p:nvPicPr>
        <p:blipFill>
          <a:blip r:embed="rId3"/>
          <a:stretch>
            <a:fillRect/>
          </a:stretch>
        </p:blipFill>
        <p:spPr>
          <a:xfrm>
            <a:off x="115682" y="3573959"/>
            <a:ext cx="1707166" cy="1707166"/>
          </a:xfrm>
          <a:prstGeom prst="rect">
            <a:avLst/>
          </a:prstGeom>
        </p:spPr>
      </p:pic>
      <p:sp>
        <p:nvSpPr>
          <p:cNvPr id="102" name="Rectangle 101">
            <a:extLst>
              <a:ext uri="{FF2B5EF4-FFF2-40B4-BE49-F238E27FC236}">
                <a16:creationId xmlns:a16="http://schemas.microsoft.com/office/drawing/2014/main" id="{6C80A638-9F40-6F54-B132-48F4EF7FFFA7}"/>
              </a:ext>
            </a:extLst>
          </p:cNvPr>
          <p:cNvSpPr/>
          <p:nvPr/>
        </p:nvSpPr>
        <p:spPr>
          <a:xfrm>
            <a:off x="98804" y="5352333"/>
            <a:ext cx="1792993" cy="523220"/>
          </a:xfrm>
          <a:prstGeom prst="rect">
            <a:avLst/>
          </a:prstGeom>
        </p:spPr>
        <p:txBody>
          <a:bodyPr wrap="square">
            <a:spAutoFit/>
          </a:bodyPr>
          <a:lstStyle/>
          <a:p>
            <a:r>
              <a:rPr lang="en-US" sz="1400" i="1" dirty="0">
                <a:solidFill>
                  <a:srgbClr val="C00000"/>
                </a:solidFill>
              </a:rPr>
              <a:t>https://</a:t>
            </a:r>
            <a:r>
              <a:rPr lang="en-US" sz="1400" i="1" dirty="0" err="1">
                <a:solidFill>
                  <a:srgbClr val="C00000"/>
                </a:solidFill>
              </a:rPr>
              <a:t>wovodat.org</a:t>
            </a:r>
            <a:r>
              <a:rPr lang="en-US" sz="1400" i="1" dirty="0">
                <a:solidFill>
                  <a:srgbClr val="C00000"/>
                </a:solidFill>
              </a:rPr>
              <a:t>/doc/</a:t>
            </a:r>
            <a:r>
              <a:rPr lang="en-US" sz="1400" i="1" dirty="0" err="1">
                <a:solidFill>
                  <a:srgbClr val="C00000"/>
                </a:solidFill>
              </a:rPr>
              <a:t>index.php</a:t>
            </a:r>
            <a:endParaRPr lang="en-US" sz="1400" i="1" dirty="0">
              <a:solidFill>
                <a:srgbClr val="C00000"/>
              </a:solidFill>
            </a:endParaRPr>
          </a:p>
        </p:txBody>
      </p:sp>
      <p:sp>
        <p:nvSpPr>
          <p:cNvPr id="103" name="TextBox 102">
            <a:extLst>
              <a:ext uri="{FF2B5EF4-FFF2-40B4-BE49-F238E27FC236}">
                <a16:creationId xmlns:a16="http://schemas.microsoft.com/office/drawing/2014/main" id="{1864B22B-FE6F-2C90-03ED-E5F511E156D6}"/>
              </a:ext>
            </a:extLst>
          </p:cNvPr>
          <p:cNvSpPr txBox="1"/>
          <p:nvPr/>
        </p:nvSpPr>
        <p:spPr>
          <a:xfrm>
            <a:off x="6855094" y="2786699"/>
            <a:ext cx="1188095" cy="481414"/>
          </a:xfrm>
          <a:prstGeom prst="rect">
            <a:avLst/>
          </a:prstGeom>
          <a:solidFill>
            <a:schemeClr val="accent4">
              <a:lumMod val="60000"/>
              <a:lumOff val="40000"/>
            </a:schemeClr>
          </a:solidFill>
          <a:ln>
            <a:solidFill>
              <a:schemeClr val="tx1"/>
            </a:solidFill>
          </a:ln>
          <a:effectLst/>
        </p:spPr>
        <p:txBody>
          <a:bodyPr wrap="square" rtlCol="0">
            <a:spAutoFit/>
          </a:bodyPr>
          <a:lstStyle/>
          <a:p>
            <a:pPr algn="ctr"/>
            <a:r>
              <a:rPr lang="en-US" sz="1264" b="1" dirty="0">
                <a:solidFill>
                  <a:srgbClr val="000000"/>
                </a:solidFill>
                <a:latin typeface="Arial"/>
                <a:cs typeface="Arial"/>
              </a:rPr>
              <a:t>SATELLITE/AIRBORNE</a:t>
            </a:r>
          </a:p>
        </p:txBody>
      </p:sp>
      <p:cxnSp>
        <p:nvCxnSpPr>
          <p:cNvPr id="104" name="Elbow Connector 100">
            <a:extLst>
              <a:ext uri="{FF2B5EF4-FFF2-40B4-BE49-F238E27FC236}">
                <a16:creationId xmlns:a16="http://schemas.microsoft.com/office/drawing/2014/main" id="{73A5C18B-488A-988E-33AE-CAA4851C34A6}"/>
              </a:ext>
            </a:extLst>
          </p:cNvPr>
          <p:cNvCxnSpPr>
            <a:cxnSpLocks noChangeShapeType="1"/>
            <a:endCxn id="103" idx="0"/>
          </p:cNvCxnSpPr>
          <p:nvPr/>
        </p:nvCxnSpPr>
        <p:spPr bwMode="auto">
          <a:xfrm rot="16200000" flipH="1">
            <a:off x="6073847" y="1411404"/>
            <a:ext cx="1832740" cy="917850"/>
          </a:xfrm>
          <a:prstGeom prst="bentConnector3">
            <a:avLst>
              <a:gd name="adj1" fmla="val 83499"/>
            </a:avLst>
          </a:prstGeom>
          <a:noFill/>
          <a:ln w="38100" cap="flat" cmpd="sng" algn="ctr">
            <a:solidFill>
              <a:schemeClr val="tx1"/>
            </a:solidFill>
            <a:prstDash val="solid"/>
            <a:round/>
            <a:headEnd type="none" w="med" len="med"/>
            <a:tailEnd type="none" w="med" len="med"/>
          </a:ln>
          <a:effectLst/>
        </p:spPr>
      </p:cxnSp>
      <p:cxnSp>
        <p:nvCxnSpPr>
          <p:cNvPr id="105" name="Elbow Connector 100">
            <a:extLst>
              <a:ext uri="{FF2B5EF4-FFF2-40B4-BE49-F238E27FC236}">
                <a16:creationId xmlns:a16="http://schemas.microsoft.com/office/drawing/2014/main" id="{50F8EB43-92BF-34C0-22BE-254A40A6C909}"/>
              </a:ext>
            </a:extLst>
          </p:cNvPr>
          <p:cNvCxnSpPr>
            <a:cxnSpLocks noChangeShapeType="1"/>
          </p:cNvCxnSpPr>
          <p:nvPr/>
        </p:nvCxnSpPr>
        <p:spPr bwMode="auto">
          <a:xfrm rot="5400000">
            <a:off x="5661815" y="1934058"/>
            <a:ext cx="432000" cy="3065324"/>
          </a:xfrm>
          <a:prstGeom prst="bentConnector3">
            <a:avLst>
              <a:gd name="adj1" fmla="val 34881"/>
            </a:avLst>
          </a:prstGeom>
          <a:noFill/>
          <a:ln w="28575" cap="flat" cmpd="sng" algn="ctr">
            <a:solidFill>
              <a:schemeClr val="tx1"/>
            </a:solidFill>
            <a:prstDash val="dash"/>
            <a:round/>
            <a:headEnd type="none" w="med" len="med"/>
            <a:tailEnd type="none" w="med" len="med"/>
          </a:ln>
          <a:effectLst/>
        </p:spPr>
      </p:cxnSp>
      <p:cxnSp>
        <p:nvCxnSpPr>
          <p:cNvPr id="106" name="Elbow Connector 100">
            <a:extLst>
              <a:ext uri="{FF2B5EF4-FFF2-40B4-BE49-F238E27FC236}">
                <a16:creationId xmlns:a16="http://schemas.microsoft.com/office/drawing/2014/main" id="{3E073C6F-4F51-AA96-69D5-3835BBEC8927}"/>
              </a:ext>
            </a:extLst>
          </p:cNvPr>
          <p:cNvCxnSpPr>
            <a:cxnSpLocks noChangeShapeType="1"/>
          </p:cNvCxnSpPr>
          <p:nvPr/>
        </p:nvCxnSpPr>
        <p:spPr bwMode="auto">
          <a:xfrm rot="16200000" flipH="1">
            <a:off x="8727139" y="1928709"/>
            <a:ext cx="432000" cy="3065324"/>
          </a:xfrm>
          <a:prstGeom prst="bentConnector3">
            <a:avLst>
              <a:gd name="adj1" fmla="val 34881"/>
            </a:avLst>
          </a:prstGeom>
          <a:noFill/>
          <a:ln w="28575" cap="flat" cmpd="sng" algn="ctr">
            <a:solidFill>
              <a:schemeClr val="tx1"/>
            </a:solidFill>
            <a:prstDash val="dash"/>
            <a:round/>
            <a:headEnd type="none" w="med" len="med"/>
            <a:tailEnd type="none" w="med" len="med"/>
          </a:ln>
          <a:effectLst/>
        </p:spPr>
      </p:cxnSp>
      <p:cxnSp>
        <p:nvCxnSpPr>
          <p:cNvPr id="107" name="Straight Arrow Connector 106">
            <a:extLst>
              <a:ext uri="{FF2B5EF4-FFF2-40B4-BE49-F238E27FC236}">
                <a16:creationId xmlns:a16="http://schemas.microsoft.com/office/drawing/2014/main" id="{C74DE432-4DEC-8569-81C7-0EE852C250B2}"/>
              </a:ext>
            </a:extLst>
          </p:cNvPr>
          <p:cNvCxnSpPr>
            <a:cxnSpLocks noChangeShapeType="1"/>
          </p:cNvCxnSpPr>
          <p:nvPr/>
        </p:nvCxnSpPr>
        <p:spPr bwMode="auto">
          <a:xfrm>
            <a:off x="5276050" y="3406071"/>
            <a:ext cx="0" cy="288000"/>
          </a:xfrm>
          <a:prstGeom prst="straightConnector1">
            <a:avLst/>
          </a:prstGeom>
          <a:noFill/>
          <a:ln w="25400" cap="flat" cmpd="sng" algn="ctr">
            <a:solidFill>
              <a:srgbClr val="000000"/>
            </a:solidFill>
            <a:prstDash val="dash"/>
            <a:round/>
            <a:headEnd type="none" w="med" len="med"/>
            <a:tailEnd type="none" w="med" len="med"/>
          </a:ln>
          <a:effectLst>
            <a:outerShdw blurRad="63500" dist="20000" dir="5400000" rotWithShape="0">
              <a:srgbClr val="000000">
                <a:alpha val="37999"/>
              </a:srgbClr>
            </a:outerShdw>
          </a:effectLst>
        </p:spPr>
      </p:cxnSp>
      <p:cxnSp>
        <p:nvCxnSpPr>
          <p:cNvPr id="108" name="Straight Arrow Connector 107">
            <a:extLst>
              <a:ext uri="{FF2B5EF4-FFF2-40B4-BE49-F238E27FC236}">
                <a16:creationId xmlns:a16="http://schemas.microsoft.com/office/drawing/2014/main" id="{2B821419-0BD2-49F1-C252-9AE5FF72A644}"/>
              </a:ext>
            </a:extLst>
          </p:cNvPr>
          <p:cNvCxnSpPr>
            <a:cxnSpLocks noChangeShapeType="1"/>
          </p:cNvCxnSpPr>
          <p:nvPr/>
        </p:nvCxnSpPr>
        <p:spPr bwMode="auto">
          <a:xfrm>
            <a:off x="6538624" y="3417749"/>
            <a:ext cx="0" cy="288000"/>
          </a:xfrm>
          <a:prstGeom prst="straightConnector1">
            <a:avLst/>
          </a:prstGeom>
          <a:noFill/>
          <a:ln w="25400" cap="flat" cmpd="sng" algn="ctr">
            <a:solidFill>
              <a:srgbClr val="000000"/>
            </a:solidFill>
            <a:prstDash val="dash"/>
            <a:round/>
            <a:headEnd type="none" w="med" len="med"/>
            <a:tailEnd type="none" w="med" len="med"/>
          </a:ln>
          <a:effectLst>
            <a:outerShdw blurRad="63500" dist="20000" dir="5400000" rotWithShape="0">
              <a:srgbClr val="000000">
                <a:alpha val="37999"/>
              </a:srgbClr>
            </a:outerShdw>
          </a:effectLst>
        </p:spPr>
      </p:cxnSp>
      <p:cxnSp>
        <p:nvCxnSpPr>
          <p:cNvPr id="109" name="Straight Arrow Connector 108">
            <a:extLst>
              <a:ext uri="{FF2B5EF4-FFF2-40B4-BE49-F238E27FC236}">
                <a16:creationId xmlns:a16="http://schemas.microsoft.com/office/drawing/2014/main" id="{5A55457B-7AFF-1BD0-8E58-58F42C8AAC8A}"/>
              </a:ext>
            </a:extLst>
          </p:cNvPr>
          <p:cNvCxnSpPr>
            <a:cxnSpLocks noChangeShapeType="1"/>
          </p:cNvCxnSpPr>
          <p:nvPr/>
        </p:nvCxnSpPr>
        <p:spPr bwMode="auto">
          <a:xfrm>
            <a:off x="7944981" y="3410468"/>
            <a:ext cx="0" cy="288000"/>
          </a:xfrm>
          <a:prstGeom prst="straightConnector1">
            <a:avLst/>
          </a:prstGeom>
          <a:noFill/>
          <a:ln w="25400" cap="flat" cmpd="sng" algn="ctr">
            <a:solidFill>
              <a:srgbClr val="000000"/>
            </a:solidFill>
            <a:prstDash val="dash"/>
            <a:round/>
            <a:headEnd type="none" w="med" len="med"/>
            <a:tailEnd type="none" w="med" len="med"/>
          </a:ln>
          <a:effectLst>
            <a:outerShdw blurRad="63500" dist="20000" dir="5400000" rotWithShape="0">
              <a:srgbClr val="000000">
                <a:alpha val="37999"/>
              </a:srgbClr>
            </a:outerShdw>
          </a:effectLst>
        </p:spPr>
      </p:cxnSp>
      <p:cxnSp>
        <p:nvCxnSpPr>
          <p:cNvPr id="110" name="Straight Arrow Connector 109">
            <a:extLst>
              <a:ext uri="{FF2B5EF4-FFF2-40B4-BE49-F238E27FC236}">
                <a16:creationId xmlns:a16="http://schemas.microsoft.com/office/drawing/2014/main" id="{1371FDD7-2A29-4D17-C8EA-747800F897EC}"/>
              </a:ext>
            </a:extLst>
          </p:cNvPr>
          <p:cNvCxnSpPr>
            <a:cxnSpLocks noChangeShapeType="1"/>
          </p:cNvCxnSpPr>
          <p:nvPr/>
        </p:nvCxnSpPr>
        <p:spPr bwMode="auto">
          <a:xfrm>
            <a:off x="9191197" y="3406071"/>
            <a:ext cx="0" cy="288000"/>
          </a:xfrm>
          <a:prstGeom prst="straightConnector1">
            <a:avLst/>
          </a:prstGeom>
          <a:noFill/>
          <a:ln w="25400" cap="flat" cmpd="sng" algn="ctr">
            <a:solidFill>
              <a:srgbClr val="000000"/>
            </a:solidFill>
            <a:prstDash val="dash"/>
            <a:round/>
            <a:headEnd type="none" w="med" len="med"/>
            <a:tailEnd type="none" w="med" len="med"/>
          </a:ln>
          <a:effectLst>
            <a:outerShdw blurRad="63500" dist="20000" dir="5400000" rotWithShape="0">
              <a:srgbClr val="000000">
                <a:alpha val="37999"/>
              </a:srgbClr>
            </a:outerShdw>
          </a:effectLst>
        </p:spPr>
      </p:cxnSp>
      <p:sp>
        <p:nvSpPr>
          <p:cNvPr id="111" name="TextBox 110">
            <a:extLst>
              <a:ext uri="{FF2B5EF4-FFF2-40B4-BE49-F238E27FC236}">
                <a16:creationId xmlns:a16="http://schemas.microsoft.com/office/drawing/2014/main" id="{A25A1646-A801-D5BD-3323-D934B7971CFE}"/>
              </a:ext>
            </a:extLst>
          </p:cNvPr>
          <p:cNvSpPr txBox="1"/>
          <p:nvPr/>
        </p:nvSpPr>
        <p:spPr>
          <a:xfrm>
            <a:off x="4770694" y="5784033"/>
            <a:ext cx="6803498"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Almost all data: time stamped, geo-referenced, link to data owner, references/sources, data uploader, publish date.  </a:t>
            </a:r>
          </a:p>
        </p:txBody>
      </p:sp>
      <p:sp>
        <p:nvSpPr>
          <p:cNvPr id="113" name="TextBox 112">
            <a:extLst>
              <a:ext uri="{FF2B5EF4-FFF2-40B4-BE49-F238E27FC236}">
                <a16:creationId xmlns:a16="http://schemas.microsoft.com/office/drawing/2014/main" id="{C0543157-FB17-324A-9C68-1A65841726E5}"/>
              </a:ext>
            </a:extLst>
          </p:cNvPr>
          <p:cNvSpPr txBox="1"/>
          <p:nvPr/>
        </p:nvSpPr>
        <p:spPr>
          <a:xfrm>
            <a:off x="123128" y="1071228"/>
            <a:ext cx="1707166" cy="1477328"/>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MySQL relational database management system (RDBMS)</a:t>
            </a:r>
            <a:endParaRPr lang="en-US" dirty="0"/>
          </a:p>
        </p:txBody>
      </p:sp>
      <p:pic>
        <p:nvPicPr>
          <p:cNvPr id="5" name="Picture 2">
            <a:extLst>
              <a:ext uri="{FF2B5EF4-FFF2-40B4-BE49-F238E27FC236}">
                <a16:creationId xmlns:a16="http://schemas.microsoft.com/office/drawing/2014/main" id="{ABB0192D-2F53-703B-C237-595DBB69A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8832" y="2127824"/>
            <a:ext cx="717691" cy="86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6781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1898</TotalTime>
  <Words>2541</Words>
  <Application>Microsoft Macintosh PowerPoint</Application>
  <PresentationFormat>Widescreen</PresentationFormat>
  <Paragraphs>363</Paragraphs>
  <Slides>19</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Aptos</vt:lpstr>
      <vt:lpstr>Aptos Display</vt:lpstr>
      <vt:lpstr>Arial</vt:lpstr>
      <vt:lpstr>Ayuthaya</vt:lpstr>
      <vt:lpstr>Calibri</vt:lpstr>
      <vt:lpstr>Chalkduster</vt:lpstr>
      <vt:lpstr>Courier New</vt:lpstr>
      <vt:lpstr>Myriad Pro</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CW</dc:creator>
  <cp:lastModifiedBy>CW</cp:lastModifiedBy>
  <cp:revision>17</cp:revision>
  <dcterms:created xsi:type="dcterms:W3CDTF">2025-11-04T10:11:05Z</dcterms:created>
  <dcterms:modified xsi:type="dcterms:W3CDTF">2025-11-18T14:55:38Z</dcterms:modified>
</cp:coreProperties>
</file>